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0" r:id="rId3"/>
    <p:sldId id="281" r:id="rId4"/>
    <p:sldId id="274" r:id="rId5"/>
    <p:sldId id="258" r:id="rId6"/>
    <p:sldId id="259" r:id="rId7"/>
    <p:sldId id="260" r:id="rId8"/>
    <p:sldId id="261" r:id="rId9"/>
    <p:sldId id="262" r:id="rId10"/>
    <p:sldId id="276" r:id="rId11"/>
    <p:sldId id="267" r:id="rId12"/>
    <p:sldId id="268" r:id="rId13"/>
    <p:sldId id="269" r:id="rId14"/>
    <p:sldId id="27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42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FA54-0979-4360-BE5A-D14CE351E9C4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582D-311B-43F4-ADEE-830B5ADE38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582D-311B-43F4-ADEE-830B5ADE38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6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F897-66ED-43B0-838B-31DE27646D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FE6960-78E4-46E4-BAC2-12BCD6E34AB0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582D-311B-43F4-ADEE-830B5ADE38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582D-311B-43F4-ADEE-830B5ADE38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3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582D-311B-43F4-ADEE-830B5ADE38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6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582D-311B-43F4-ADEE-830B5ADE38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5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4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6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2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1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8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8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883B2B-09DC-4197-B87F-92E7519BCF1D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4E0188-94DA-4C7A-807C-CFEAAEAC3A3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4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transitioncollaborative.org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perts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nytimes.com/2016/08/21/opinion/sunday/conquering-the-freshman-fear-of-failure.html" TargetMode="External"/><Relationship Id="rId4" Type="http://schemas.openxmlformats.org/officeDocument/2006/relationships/hyperlink" Target="http://www.nytimes.com/2014/05/18/magazine/who-gets-to-graduate.html?_r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Inspiring the right mindsets for student success: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What </a:t>
            </a:r>
            <a:r>
              <a:rPr lang="en-US" sz="6000" dirty="0"/>
              <a:t>faculty can do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646689"/>
            <a:ext cx="100584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Katie </a:t>
            </a:r>
            <a:r>
              <a:rPr lang="en-US" sz="3500" dirty="0"/>
              <a:t>B</a:t>
            </a:r>
            <a:r>
              <a:rPr lang="en-US" sz="3500" dirty="0" smtClean="0"/>
              <a:t>oucher, Ph.D.</a:t>
            </a:r>
          </a:p>
          <a:p>
            <a:r>
              <a:rPr lang="en-US" sz="3500" dirty="0" smtClean="0"/>
              <a:t>University of Indianapolis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31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Increase </a:t>
            </a:r>
            <a:r>
              <a:rPr lang="en-US" sz="2400" dirty="0"/>
              <a:t>intrinsic </a:t>
            </a:r>
            <a:r>
              <a:rPr lang="en-US" sz="2400" dirty="0" smtClean="0"/>
              <a:t>motivation, persistence, </a:t>
            </a:r>
            <a:r>
              <a:rPr lang="en-US" sz="2400" dirty="0"/>
              <a:t>and openness to </a:t>
            </a:r>
            <a:r>
              <a:rPr lang="en-US" sz="2400" dirty="0" smtClean="0"/>
              <a:t>feedback</a:t>
            </a:r>
          </a:p>
          <a:p>
            <a:pPr lvl="1"/>
            <a:r>
              <a:rPr lang="en-US" sz="2400" dirty="0" smtClean="0"/>
              <a:t>Improved academic outcomes such as </a:t>
            </a:r>
            <a:r>
              <a:rPr lang="en-US" sz="2400" dirty="0" smtClean="0"/>
              <a:t>grades </a:t>
            </a:r>
            <a:r>
              <a:rPr lang="en-US" sz="2400" dirty="0" smtClean="0"/>
              <a:t>and retention</a:t>
            </a:r>
          </a:p>
          <a:p>
            <a:pPr lvl="1"/>
            <a:r>
              <a:rPr lang="en-US" sz="2400" dirty="0" smtClean="0"/>
              <a:t>Better psychological and physical health outcomes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How do these mindsets work?</a:t>
            </a:r>
          </a:p>
          <a:p>
            <a:pPr lvl="2"/>
            <a:r>
              <a:rPr lang="en-US" sz="2200" dirty="0" smtClean="0"/>
              <a:t>Change maladaptive construals of the situation</a:t>
            </a:r>
          </a:p>
          <a:p>
            <a:pPr lvl="2"/>
            <a:r>
              <a:rPr lang="en-US" sz="2200" dirty="0" smtClean="0"/>
              <a:t>Allow students to be a part of the change effort</a:t>
            </a:r>
          </a:p>
          <a:p>
            <a:pPr lvl="2"/>
            <a:r>
              <a:rPr lang="en-US" sz="2200" dirty="0" smtClean="0"/>
              <a:t>Hook into recursive 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8710" y="5608136"/>
            <a:ext cx="62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Walton, 2014; Yeager &amp; Walton,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 Growth Mindset and Wise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Syllabus and course </a:t>
            </a:r>
            <a:r>
              <a:rPr lang="en-US" sz="2400" dirty="0" smtClean="0"/>
              <a:t>structure and policies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Watch your praise and how you talk about difficult material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Practice wise feedback, especially early in the term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Have a threshold for reaching out (</a:t>
            </a:r>
            <a:r>
              <a:rPr lang="en-US" sz="2400" dirty="0" smtClean="0"/>
              <a:t>C </a:t>
            </a:r>
            <a:r>
              <a:rPr lang="en-US" sz="2400" dirty="0" smtClean="0"/>
              <a:t>or two absences in quick succession)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Welcome challenge and create the norm that you want </a:t>
            </a:r>
            <a:r>
              <a:rPr lang="en-US" sz="2400" dirty="0" smtClean="0"/>
              <a:t>mistakes and allow for reflection on them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 Purpose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Have them reflect on their purpose before a big assignment or test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Share your narrative (e.g., why you enjoy this part, this task, this field)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Integrate ways in which the knowledge they are gaining can be applied or is relevant to their futures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Have them reflect on their purpose for taking the course at the beginning and end of the term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03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 Belonging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Welcome conversations about accommodations and other student needs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Share your and older students’ experiences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Offer and model proactive coping strategies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Practice how to start and facilitate difficult conversations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Help reframe reactions to poor grades, academic probation, and difficulty with bureaucracy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94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10105" y="1845735"/>
            <a:ext cx="5545575" cy="4387640"/>
          </a:xfrm>
        </p:spPr>
        <p:txBody>
          <a:bodyPr>
            <a:normAutofit/>
          </a:bodyPr>
          <a:lstStyle/>
          <a:p>
            <a:r>
              <a:rPr lang="en-US" dirty="0"/>
              <a:t>Project for Education Research That Scales (PERTS), </a:t>
            </a:r>
            <a:r>
              <a:rPr lang="en-US" dirty="0">
                <a:hlinkClick r:id="rId2"/>
              </a:rPr>
              <a:t>https://www.perts.net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Transition Collaborative, </a:t>
            </a:r>
            <a:r>
              <a:rPr lang="en-US" dirty="0">
                <a:hlinkClick r:id="rId3"/>
              </a:rPr>
              <a:t>http://collegetransitioncollaborative.org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Press on </a:t>
            </a:r>
            <a:r>
              <a:rPr lang="en-US" dirty="0"/>
              <a:t>this work: </a:t>
            </a:r>
            <a:r>
              <a:rPr lang="en-US" dirty="0">
                <a:hlinkClick r:id="rId4"/>
              </a:rPr>
              <a:t>http://www.nytimes.com/2014/05/18/magazine/who-gets-to-graduate.html?_</a:t>
            </a:r>
            <a:r>
              <a:rPr lang="en-US" dirty="0" smtClean="0">
                <a:hlinkClick r:id="rId4"/>
              </a:rPr>
              <a:t>r=1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www.nytimes.com/2016/08/21/opinion/sunday/conquering-the-freshman-fear-of-failure.html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9" y="2394183"/>
            <a:ext cx="1961128" cy="3050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histling vivald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48" y="2394183"/>
            <a:ext cx="2123986" cy="31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students experience difficulty</a:t>
            </a:r>
            <a:endParaRPr lang="en-US" dirty="0"/>
          </a:p>
        </p:txBody>
      </p:sp>
      <p:pic>
        <p:nvPicPr>
          <p:cNvPr id="1028" name="Picture 4" descr="Image result for stressed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68" y="2578990"/>
            <a:ext cx="3650817" cy="24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3445" y="2000717"/>
            <a:ext cx="6072235" cy="402336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Why is this so hard?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But I studied so much for this test!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Why should I try if it won’t matter?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 don’t even know what to do for X.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It’s too late to ask for help or to drop this class.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The professor must think I am not smart, that I don’t care, or that I didn’t try.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 am just not good at X.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Maybe I am not cut out for this major or college.</a:t>
            </a:r>
          </a:p>
        </p:txBody>
      </p:sp>
    </p:spTree>
    <p:extLst>
      <p:ext uri="{BB962C8B-B14F-4D97-AF65-F5344CB8AC3E}">
        <p14:creationId xmlns:p14="http://schemas.microsoft.com/office/powerpoint/2010/main" val="1420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Undervaluing of effort and perseverance</a:t>
            </a:r>
            <a:endParaRPr lang="en-US" dirty="0"/>
          </a:p>
        </p:txBody>
      </p:sp>
      <p:pic>
        <p:nvPicPr>
          <p:cNvPr id="6" name="Content Placeholder 5" descr="https://encrypted-tbn3.gstatic.com/images?q=tbn:ANd9GcTh9wQpbrhwv13IQ9-dC4O_byi0jQT5jkTM8tgGzeYcT-mZIL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99" y="2532519"/>
            <a:ext cx="4322520" cy="29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ortoise and the h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32" y="1985747"/>
            <a:ext cx="342937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375" y="685800"/>
            <a:ext cx="9996407" cy="1038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Differing perceptions and impacts of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54926"/>
            <a:ext cx="9601200" cy="40124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Students from negatively stereotyped, underserved, and/or underrepresented groups experience difficulty more acutely. 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  <a:p>
            <a:r>
              <a:rPr lang="en-US" sz="2800" dirty="0" smtClean="0"/>
              <a:t>Perceived or experienced difficulty can lead to:</a:t>
            </a:r>
            <a:endParaRPr lang="en-US" sz="2800" dirty="0" smtClean="0"/>
          </a:p>
          <a:p>
            <a:pPr lvl="1"/>
            <a:r>
              <a:rPr lang="en-US" sz="2600" dirty="0"/>
              <a:t>Stereotype threat concerns</a:t>
            </a:r>
          </a:p>
          <a:p>
            <a:pPr lvl="1"/>
            <a:r>
              <a:rPr lang="en-US" sz="2600" dirty="0"/>
              <a:t>Belonging concerns</a:t>
            </a:r>
          </a:p>
          <a:p>
            <a:pPr lvl="1"/>
            <a:r>
              <a:rPr lang="en-US" sz="2600" dirty="0"/>
              <a:t>Trust and fairness concerns 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These concerns</a:t>
            </a:r>
            <a:r>
              <a:rPr lang="en-US" sz="2800" dirty="0" smtClean="0"/>
              <a:t> </a:t>
            </a:r>
            <a:r>
              <a:rPr lang="en-US" sz="2800" dirty="0" smtClean="0"/>
              <a:t>can impair</a:t>
            </a:r>
            <a:r>
              <a:rPr lang="en-US" sz="2800" dirty="0" smtClean="0"/>
              <a:t> </a:t>
            </a:r>
            <a:r>
              <a:rPr lang="en-US" sz="2800" dirty="0"/>
              <a:t>important educational outcomes.</a:t>
            </a:r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043646" y="5867400"/>
            <a:ext cx="674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Boucher &amp; Murphy, </a:t>
            </a:r>
            <a:r>
              <a:rPr lang="en-US" dirty="0" smtClean="0"/>
              <a:t>2017; </a:t>
            </a:r>
            <a:r>
              <a:rPr lang="en-US" dirty="0"/>
              <a:t>Murphy &amp; Taylor,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500" dirty="0" smtClean="0">
                <a:ea typeface="ＭＳ Ｐゴシック" pitchFamily="34" charset="-128"/>
              </a:rPr>
              <a:t>Mindsets </a:t>
            </a:r>
            <a:r>
              <a:rPr lang="en-US" altLang="en-US" sz="4500" dirty="0" smtClean="0">
                <a:ea typeface="ＭＳ Ｐゴシック" pitchFamily="34" charset="-128"/>
              </a:rPr>
              <a:t>for student success</a:t>
            </a:r>
            <a:endParaRPr lang="en-US" altLang="en-US" sz="4500" dirty="0">
              <a:ea typeface="ＭＳ Ｐゴシック" pitchFamily="34" charset="-128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sz="half" idx="1"/>
          </p:nvPr>
        </p:nvSpPr>
        <p:spPr>
          <a:xfrm>
            <a:off x="672276" y="1940796"/>
            <a:ext cx="4937760" cy="4023360"/>
          </a:xfrm>
        </p:spPr>
        <p:txBody>
          <a:bodyPr>
            <a:normAutofit/>
          </a:bodyPr>
          <a:lstStyle/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  <a:p>
            <a:endParaRPr lang="en-US" altLang="en-US" sz="3000" dirty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37068" y="2074461"/>
            <a:ext cx="4642365" cy="4233078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ea typeface="ＭＳ Ｐゴシック" pitchFamily="34" charset="-128"/>
              </a:rPr>
              <a:t>I can improve through effort, strategy, and feedback</a:t>
            </a:r>
            <a:r>
              <a:rPr lang="en-US" altLang="en-US" sz="3000" dirty="0" smtClean="0">
                <a:ea typeface="ＭＳ Ｐゴシック" pitchFamily="34" charset="-128"/>
              </a:rPr>
              <a:t>.</a:t>
            </a:r>
            <a:endParaRPr lang="en-US" altLang="en-US" sz="3000" dirty="0">
              <a:ea typeface="ＭＳ Ｐゴシック" pitchFamily="34" charset="-128"/>
            </a:endParaRPr>
          </a:p>
          <a:p>
            <a:pPr lvl="1"/>
            <a:r>
              <a:rPr lang="en-US" altLang="en-US" sz="2800" dirty="0">
                <a:ea typeface="ＭＳ Ｐゴシック" pitchFamily="34" charset="-128"/>
              </a:rPr>
              <a:t>I can trust in this feedback. </a:t>
            </a:r>
          </a:p>
          <a:p>
            <a:pPr>
              <a:buNone/>
            </a:pPr>
            <a:endParaRPr lang="en-US" altLang="en-US" sz="3000" dirty="0">
              <a:ea typeface="ＭＳ Ｐゴシック" pitchFamily="34" charset="-128"/>
            </a:endParaRPr>
          </a:p>
          <a:p>
            <a:r>
              <a:rPr lang="en-US" altLang="en-US" sz="3000" dirty="0">
                <a:ea typeface="ＭＳ Ｐゴシック" pitchFamily="34" charset="-128"/>
              </a:rPr>
              <a:t>This matters. </a:t>
            </a:r>
          </a:p>
          <a:p>
            <a:pPr>
              <a:buNone/>
            </a:pPr>
            <a:endParaRPr lang="en-US" altLang="en-US" sz="3000" dirty="0">
              <a:ea typeface="ＭＳ Ｐゴシック" pitchFamily="34" charset="-128"/>
            </a:endParaRPr>
          </a:p>
          <a:p>
            <a:r>
              <a:rPr lang="en-US" altLang="en-US" sz="3000" dirty="0">
                <a:ea typeface="ＭＳ Ｐゴシック" pitchFamily="34" charset="-128"/>
              </a:rPr>
              <a:t>I matter.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91403" y="2096109"/>
            <a:ext cx="32603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GROWTH MINDSET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7630" y="2897312"/>
            <a:ext cx="27395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WISE FEEDBACK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403" y="4057265"/>
            <a:ext cx="32720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PURPOSE MINDSET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5579" y="5309111"/>
            <a:ext cx="36837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BELONGING MINDSET</a:t>
            </a:r>
          </a:p>
        </p:txBody>
      </p:sp>
    </p:spTree>
    <p:extLst>
      <p:ext uri="{BB962C8B-B14F-4D97-AF65-F5344CB8AC3E}">
        <p14:creationId xmlns:p14="http://schemas.microsoft.com/office/powerpoint/2010/main" val="2839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2076772"/>
            <a:ext cx="9860024" cy="3792321"/>
          </a:xfrm>
        </p:spPr>
        <p:txBody>
          <a:bodyPr/>
          <a:lstStyle/>
          <a:p>
            <a:r>
              <a:rPr lang="en-US" sz="2600" dirty="0" smtClean="0"/>
              <a:t>Share recent research on the malleability of intelligence, provide a description of the growth mindset, and allow students to practice it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 b="16201"/>
          <a:stretch/>
        </p:blipFill>
        <p:spPr bwMode="auto">
          <a:xfrm>
            <a:off x="2672827" y="3184521"/>
            <a:ext cx="6304263" cy="24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9062" y="5792804"/>
            <a:ext cx="72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Dweck, 2006; </a:t>
            </a:r>
            <a:r>
              <a:rPr lang="en-US" altLang="en-US" dirty="0" smtClean="0">
                <a:ea typeface="ＭＳ Ｐゴシック" pitchFamily="34" charset="-128"/>
              </a:rPr>
              <a:t>Good, Aronson, &amp; Inzlicht, 2003; Yeager, Walton et al.,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In feedback to students, communicate that: </a:t>
            </a:r>
          </a:p>
          <a:p>
            <a:pPr lvl="1"/>
            <a:r>
              <a:rPr lang="en-US" sz="2400" dirty="0" smtClean="0"/>
              <a:t>You have high standards</a:t>
            </a:r>
          </a:p>
          <a:p>
            <a:pPr lvl="1"/>
            <a:r>
              <a:rPr lang="en-US" sz="2400" dirty="0" smtClean="0"/>
              <a:t>You believe that they can meet them</a:t>
            </a:r>
          </a:p>
          <a:p>
            <a:pPr lvl="1"/>
            <a:endParaRPr lang="en-US" sz="2400" dirty="0" smtClean="0"/>
          </a:p>
          <a:p>
            <a:r>
              <a:rPr lang="en-US" sz="2600" dirty="0" smtClean="0"/>
              <a:t>Teach students how to process feedback</a:t>
            </a:r>
          </a:p>
          <a:p>
            <a:endParaRPr lang="en-US" sz="2600" dirty="0"/>
          </a:p>
          <a:p>
            <a:r>
              <a:rPr lang="en-US" sz="2600" dirty="0" smtClean="0"/>
              <a:t>“Process praise” over “person praise”</a:t>
            </a:r>
          </a:p>
        </p:txBody>
      </p:sp>
      <p:pic>
        <p:nvPicPr>
          <p:cNvPr id="5124" name="Picture 4" descr="Image result for people versus process pra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58" y="2610749"/>
            <a:ext cx="3759089" cy="21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0805" y="5684428"/>
            <a:ext cx="62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Cohen, Steele, &amp; Ross, 1999; Yeager, Purdie-Vaughns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sz="2600" dirty="0">
                <a:ea typeface="ＭＳ Ｐゴシック" pitchFamily="34" charset="-128"/>
              </a:rPr>
              <a:t>P</a:t>
            </a:r>
            <a:r>
              <a:rPr lang="en-US" altLang="en-US" sz="2600" dirty="0" smtClean="0">
                <a:ea typeface="ＭＳ Ｐゴシック" pitchFamily="34" charset="-128"/>
              </a:rPr>
              <a:t>rompts </a:t>
            </a:r>
            <a:r>
              <a:rPr lang="en-US" altLang="en-US" sz="2600" dirty="0">
                <a:ea typeface="ＭＳ Ｐゴシック" pitchFamily="34" charset="-128"/>
              </a:rPr>
              <a:t>students to find their own purpose for learning and putting in the </a:t>
            </a:r>
            <a:r>
              <a:rPr lang="en-US" altLang="en-US" sz="2600" dirty="0" smtClean="0">
                <a:ea typeface="ＭＳ Ｐゴシック" pitchFamily="34" charset="-128"/>
              </a:rPr>
              <a:t>effort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en-US" sz="2600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sz="2600" dirty="0">
                <a:ea typeface="ＭＳ Ｐゴシック" pitchFamily="34" charset="-128"/>
              </a:rPr>
              <a:t>Example prompt: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sz="2200" dirty="0">
                <a:ea typeface="ＭＳ Ｐゴシック" pitchFamily="34" charset="-128"/>
              </a:rPr>
              <a:t>Apply this topic/concept to your life, or to the life of someone you know. How might the information be useful to you, or a friend/relative, in daily life? How does learning about this topic apply to your future plans? </a:t>
            </a:r>
          </a:p>
          <a:p>
            <a:endParaRPr lang="en-US" dirty="0"/>
          </a:p>
        </p:txBody>
      </p:sp>
      <p:pic>
        <p:nvPicPr>
          <p:cNvPr id="3074" name="Picture 2" descr="Image result for one's 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79" y="3546255"/>
            <a:ext cx="3617935" cy="21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0805" y="5684428"/>
            <a:ext cx="62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Hulleman &amp; Harackiewicz, 2009; Yeager, Henderson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Belonging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Through communications and student narratives provide the following:</a:t>
            </a:r>
          </a:p>
          <a:p>
            <a:pPr lvl="1"/>
            <a:r>
              <a:rPr lang="en-US" sz="2200" dirty="0"/>
              <a:t>Concerns of fitting in socially and academically</a:t>
            </a:r>
          </a:p>
          <a:p>
            <a:pPr lvl="1"/>
            <a:r>
              <a:rPr lang="en-US" sz="2200" dirty="0"/>
              <a:t>Realization that you are not the only one feeling this way</a:t>
            </a:r>
          </a:p>
          <a:p>
            <a:pPr lvl="1"/>
            <a:r>
              <a:rPr lang="en-US" sz="2200" dirty="0"/>
              <a:t>Older students have found their niche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150805" y="5684428"/>
            <a:ext cx="62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Walton &amp; Cohen, 2007, 2011; Walton, Logel et al., 2015</a:t>
            </a:r>
            <a:endParaRPr lang="en-US" dirty="0"/>
          </a:p>
        </p:txBody>
      </p:sp>
      <p:pic>
        <p:nvPicPr>
          <p:cNvPr id="3074" name="Picture 2" descr="Image result for sense of belo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61" y="2168840"/>
            <a:ext cx="3759920" cy="28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525</TotalTime>
  <Words>720</Words>
  <Application>Microsoft Office PowerPoint</Application>
  <PresentationFormat>Widescreen</PresentationFormat>
  <Paragraphs>132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Wingdings</vt:lpstr>
      <vt:lpstr>Retrospect</vt:lpstr>
      <vt:lpstr>Inspiring the right mindsets for student success:  What faculty can do</vt:lpstr>
      <vt:lpstr>When students experience difficulty</vt:lpstr>
      <vt:lpstr>Undervaluing of effort and perseverance</vt:lpstr>
      <vt:lpstr>Differing perceptions and impacts of difficulty</vt:lpstr>
      <vt:lpstr>Mindsets for student success</vt:lpstr>
      <vt:lpstr>Growth mindset</vt:lpstr>
      <vt:lpstr>Wise feedback</vt:lpstr>
      <vt:lpstr>Purpose mindset</vt:lpstr>
      <vt:lpstr>Belonging mindset</vt:lpstr>
      <vt:lpstr>Evidence of student success</vt:lpstr>
      <vt:lpstr>Tips for a Growth Mindset and Wise Feedback</vt:lpstr>
      <vt:lpstr>Tips for a Purpose Mindset</vt:lpstr>
      <vt:lpstr>Tips for a Belonging Mindset</vt:lpstr>
      <vt:lpstr>Questions?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Student Motivation</dc:title>
  <dc:creator>Kathryn Boucher</dc:creator>
  <cp:lastModifiedBy>Kathryn Boucher</cp:lastModifiedBy>
  <cp:revision>44</cp:revision>
  <dcterms:created xsi:type="dcterms:W3CDTF">2016-11-29T12:55:41Z</dcterms:created>
  <dcterms:modified xsi:type="dcterms:W3CDTF">2017-10-05T15:08:55Z</dcterms:modified>
</cp:coreProperties>
</file>