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7" r:id="rId2"/>
    <p:sldMasterId id="2147483705" r:id="rId3"/>
  </p:sldMasterIdLst>
  <p:notesMasterIdLst>
    <p:notesMasterId r:id="rId46"/>
  </p:notesMasterIdLst>
  <p:handoutMasterIdLst>
    <p:handoutMasterId r:id="rId47"/>
  </p:handoutMasterIdLst>
  <p:sldIdLst>
    <p:sldId id="258" r:id="rId4"/>
    <p:sldId id="267" r:id="rId5"/>
    <p:sldId id="496" r:id="rId6"/>
    <p:sldId id="476" r:id="rId7"/>
    <p:sldId id="472" r:id="rId8"/>
    <p:sldId id="474" r:id="rId9"/>
    <p:sldId id="480" r:id="rId10"/>
    <p:sldId id="477" r:id="rId11"/>
    <p:sldId id="527" r:id="rId12"/>
    <p:sldId id="522" r:id="rId13"/>
    <p:sldId id="523" r:id="rId14"/>
    <p:sldId id="521" r:id="rId15"/>
    <p:sldId id="524" r:id="rId16"/>
    <p:sldId id="525" r:id="rId17"/>
    <p:sldId id="526" r:id="rId18"/>
    <p:sldId id="538" r:id="rId19"/>
    <p:sldId id="497" r:id="rId20"/>
    <p:sldId id="482" r:id="rId21"/>
    <p:sldId id="483" r:id="rId22"/>
    <p:sldId id="484" r:id="rId23"/>
    <p:sldId id="488" r:id="rId24"/>
    <p:sldId id="485" r:id="rId25"/>
    <p:sldId id="489" r:id="rId26"/>
    <p:sldId id="490" r:id="rId27"/>
    <p:sldId id="491" r:id="rId28"/>
    <p:sldId id="493" r:id="rId29"/>
    <p:sldId id="515" r:id="rId30"/>
    <p:sldId id="535" r:id="rId31"/>
    <p:sldId id="487" r:id="rId32"/>
    <p:sldId id="529" r:id="rId33"/>
    <p:sldId id="528" r:id="rId34"/>
    <p:sldId id="530" r:id="rId35"/>
    <p:sldId id="531" r:id="rId36"/>
    <p:sldId id="532" r:id="rId37"/>
    <p:sldId id="533" r:id="rId38"/>
    <p:sldId id="536" r:id="rId39"/>
    <p:sldId id="537" r:id="rId40"/>
    <p:sldId id="498" r:id="rId41"/>
    <p:sldId id="539" r:id="rId42"/>
    <p:sldId id="534" r:id="rId43"/>
    <p:sldId id="446" r:id="rId44"/>
    <p:sldId id="356" r:id="rId45"/>
  </p:sldIdLst>
  <p:sldSz cx="9144000" cy="6858000" type="screen4x3"/>
  <p:notesSz cx="6881813" cy="9296400"/>
  <p:custDataLst>
    <p:tags r:id="rId48"/>
  </p:custDataLst>
  <p:defaultTextStyle>
    <a:defPPr>
      <a:defRPr lang="en-US"/>
    </a:defPPr>
    <a:lvl1pPr algn="l" defTabSz="912813" rtl="0" fontAlgn="base">
      <a:spcBef>
        <a:spcPct val="0"/>
      </a:spcBef>
      <a:spcAft>
        <a:spcPct val="0"/>
      </a:spcAft>
      <a:defRPr kern="1200">
        <a:solidFill>
          <a:schemeClr val="tx1"/>
        </a:solidFill>
        <a:latin typeface="Arial" pitchFamily="34" charset="0"/>
        <a:ea typeface="Osaka"/>
        <a:cs typeface="Osaka"/>
      </a:defRPr>
    </a:lvl1pPr>
    <a:lvl2pPr marL="455613" indent="1588" algn="l" defTabSz="912813" rtl="0" fontAlgn="base">
      <a:spcBef>
        <a:spcPct val="0"/>
      </a:spcBef>
      <a:spcAft>
        <a:spcPct val="0"/>
      </a:spcAft>
      <a:defRPr kern="1200">
        <a:solidFill>
          <a:schemeClr val="tx1"/>
        </a:solidFill>
        <a:latin typeface="Arial" pitchFamily="34" charset="0"/>
        <a:ea typeface="Osaka"/>
        <a:cs typeface="Osaka"/>
      </a:defRPr>
    </a:lvl2pPr>
    <a:lvl3pPr marL="912813" indent="1588" algn="l" defTabSz="912813" rtl="0" fontAlgn="base">
      <a:spcBef>
        <a:spcPct val="0"/>
      </a:spcBef>
      <a:spcAft>
        <a:spcPct val="0"/>
      </a:spcAft>
      <a:defRPr kern="1200">
        <a:solidFill>
          <a:schemeClr val="tx1"/>
        </a:solidFill>
        <a:latin typeface="Arial" pitchFamily="34" charset="0"/>
        <a:ea typeface="Osaka"/>
        <a:cs typeface="Osaka"/>
      </a:defRPr>
    </a:lvl3pPr>
    <a:lvl4pPr marL="1368425" indent="3175" algn="l" defTabSz="912813" rtl="0" fontAlgn="base">
      <a:spcBef>
        <a:spcPct val="0"/>
      </a:spcBef>
      <a:spcAft>
        <a:spcPct val="0"/>
      </a:spcAft>
      <a:defRPr kern="1200">
        <a:solidFill>
          <a:schemeClr val="tx1"/>
        </a:solidFill>
        <a:latin typeface="Arial" pitchFamily="34" charset="0"/>
        <a:ea typeface="Osaka"/>
        <a:cs typeface="Osaka"/>
      </a:defRPr>
    </a:lvl4pPr>
    <a:lvl5pPr marL="1825625" indent="3175" algn="l" defTabSz="912813" rtl="0" fontAlgn="base">
      <a:spcBef>
        <a:spcPct val="0"/>
      </a:spcBef>
      <a:spcAft>
        <a:spcPct val="0"/>
      </a:spcAft>
      <a:defRPr kern="1200">
        <a:solidFill>
          <a:schemeClr val="tx1"/>
        </a:solidFill>
        <a:latin typeface="Arial" pitchFamily="34" charset="0"/>
        <a:ea typeface="Osaka"/>
        <a:cs typeface="Osaka"/>
      </a:defRPr>
    </a:lvl5pPr>
    <a:lvl6pPr marL="2286000" algn="l" defTabSz="914400" rtl="0" eaLnBrk="1" latinLnBrk="0" hangingPunct="1">
      <a:defRPr kern="1200">
        <a:solidFill>
          <a:schemeClr val="tx1"/>
        </a:solidFill>
        <a:latin typeface="Arial" pitchFamily="34" charset="0"/>
        <a:ea typeface="Osaka"/>
        <a:cs typeface="Osaka"/>
      </a:defRPr>
    </a:lvl6pPr>
    <a:lvl7pPr marL="2743200" algn="l" defTabSz="914400" rtl="0" eaLnBrk="1" latinLnBrk="0" hangingPunct="1">
      <a:defRPr kern="1200">
        <a:solidFill>
          <a:schemeClr val="tx1"/>
        </a:solidFill>
        <a:latin typeface="Arial" pitchFamily="34" charset="0"/>
        <a:ea typeface="Osaka"/>
        <a:cs typeface="Osaka"/>
      </a:defRPr>
    </a:lvl7pPr>
    <a:lvl8pPr marL="3200400" algn="l" defTabSz="914400" rtl="0" eaLnBrk="1" latinLnBrk="0" hangingPunct="1">
      <a:defRPr kern="1200">
        <a:solidFill>
          <a:schemeClr val="tx1"/>
        </a:solidFill>
        <a:latin typeface="Arial" pitchFamily="34" charset="0"/>
        <a:ea typeface="Osaka"/>
        <a:cs typeface="Osaka"/>
      </a:defRPr>
    </a:lvl8pPr>
    <a:lvl9pPr marL="3657600" algn="l" defTabSz="914400" rtl="0" eaLnBrk="1" latinLnBrk="0" hangingPunct="1">
      <a:defRPr kern="1200">
        <a:solidFill>
          <a:schemeClr val="tx1"/>
        </a:solidFill>
        <a:latin typeface="Arial" pitchFamily="34"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A57"/>
    <a:srgbClr val="FFC000"/>
    <a:srgbClr val="BBE0E3"/>
    <a:srgbClr val="417FDD"/>
    <a:srgbClr val="003399"/>
    <a:srgbClr val="FF9300"/>
    <a:srgbClr val="945200"/>
    <a:srgbClr val="002D62"/>
    <a:srgbClr val="000000"/>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092" autoAdjust="0"/>
    <p:restoredTop sz="93631" autoAdjust="0"/>
  </p:normalViewPr>
  <p:slideViewPr>
    <p:cSldViewPr>
      <p:cViewPr varScale="1">
        <p:scale>
          <a:sx n="83" d="100"/>
          <a:sy n="83" d="100"/>
        </p:scale>
        <p:origin x="1008" y="78"/>
      </p:cViewPr>
      <p:guideLst>
        <p:guide orient="horz" pos="2160"/>
        <p:guide pos="2880"/>
      </p:guideLst>
    </p:cSldViewPr>
  </p:slideViewPr>
  <p:outlineViewPr>
    <p:cViewPr>
      <p:scale>
        <a:sx n="33" d="100"/>
        <a:sy n="33" d="100"/>
      </p:scale>
      <p:origin x="0" y="9834"/>
    </p:cViewPr>
  </p:outlineViewPr>
  <p:notesTextViewPr>
    <p:cViewPr>
      <p:scale>
        <a:sx n="3" d="2"/>
        <a:sy n="3" d="2"/>
      </p:scale>
      <p:origin x="0" y="0"/>
    </p:cViewPr>
  </p:notesTextViewPr>
  <p:sorterViewPr>
    <p:cViewPr>
      <p:scale>
        <a:sx n="140" d="100"/>
        <a:sy n="140" d="100"/>
      </p:scale>
      <p:origin x="0" y="-5552"/>
    </p:cViewPr>
  </p:sorterViewPr>
  <p:notesViewPr>
    <p:cSldViewPr>
      <p:cViewPr varScale="1">
        <p:scale>
          <a:sx n="74" d="100"/>
          <a:sy n="74" d="100"/>
        </p:scale>
        <p:origin x="289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sers\bobgonyea\Box%20Sync\Documents\Papers&amp;Publications\Manchester%20University\Manchester%20-%20151777\NSSE17%20Snapshot%20(Manchest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Frequencies%20and%20Statistical%20Comparisons%20(Manchester).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Frequencies%20and%20Statistical%20Comparisons%20(Manchester).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Frequencies%20and%20Statistical%20Comparisons%20(Manchester).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High-Impact%20Practices%20(Manchester).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High-Impact%20Practices%20(Manchester).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High-Impact%20Practices%20(Manchester).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High-Impact%20Practices%20(Manchester).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Users\bobgonyea\Box%20Sync\Documents\Papers&amp;Publications\Manchester%20University\Manchester%20-%20151777\NSSE17%20High-Impact%20Practices%20(Manchester).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192330125401"/>
          <c:y val="1.7467248908296901E-2"/>
          <c:w val="0.61391720132205696"/>
          <c:h val="0.70539286312615201"/>
        </c:manualLayout>
      </c:layout>
      <c:barChart>
        <c:barDir val="bar"/>
        <c:grouping val="clustered"/>
        <c:varyColors val="1"/>
        <c:ser>
          <c:idx val="0"/>
          <c:order val="0"/>
          <c:spPr>
            <a:solidFill>
              <a:schemeClr val="bg2"/>
            </a:solidFill>
            <a:ln>
              <a:noFill/>
            </a:ln>
          </c:spPr>
          <c:invertIfNegative val="0"/>
          <c:dPt>
            <c:idx val="0"/>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1-9ED5-4DD9-B568-F80E35845F81}"/>
              </c:ext>
            </c:extLst>
          </c:dPt>
          <c:dPt>
            <c:idx val="1"/>
            <c:invertIfNegative val="0"/>
            <c:bubble3D val="0"/>
            <c:spPr>
              <a:solidFill>
                <a:srgbClr val="F2B800"/>
              </a:solidFill>
              <a:ln>
                <a:noFill/>
              </a:ln>
            </c:spPr>
            <c:extLst xmlns:c16r2="http://schemas.microsoft.com/office/drawing/2015/06/chart">
              <c:ext xmlns:c16="http://schemas.microsoft.com/office/drawing/2014/chart" uri="{C3380CC4-5D6E-409C-BE32-E72D297353CC}">
                <c16:uniqueId val="{00000002-9ED5-4DD9-B568-F80E35845F81}"/>
              </c:ext>
            </c:extLst>
          </c:dPt>
          <c:dPt>
            <c:idx val="3"/>
            <c:invertIfNegative val="0"/>
            <c:bubble3D val="0"/>
            <c:spPr>
              <a:solidFill>
                <a:schemeClr val="accent2"/>
              </a:solidFill>
              <a:ln>
                <a:noFill/>
              </a:ln>
            </c:spPr>
            <c:extLst xmlns:c16r2="http://schemas.microsoft.com/office/drawing/2015/06/chart">
              <c:ext xmlns:c16="http://schemas.microsoft.com/office/drawing/2014/chart" uri="{C3380CC4-5D6E-409C-BE32-E72D297353CC}">
                <c16:uniqueId val="{00000004-9ED5-4DD9-B568-F80E35845F81}"/>
              </c:ext>
            </c:extLst>
          </c:dPt>
          <c:dPt>
            <c:idx val="4"/>
            <c:invertIfNegative val="0"/>
            <c:bubble3D val="0"/>
            <c:spPr>
              <a:solidFill>
                <a:srgbClr val="F2B800"/>
              </a:solidFill>
              <a:ln>
                <a:noFill/>
              </a:ln>
            </c:spPr>
            <c:extLst xmlns:c16r2="http://schemas.microsoft.com/office/drawing/2015/06/chart">
              <c:ext xmlns:c16="http://schemas.microsoft.com/office/drawing/2014/chart" uri="{C3380CC4-5D6E-409C-BE32-E72D297353CC}">
                <c16:uniqueId val="{00000005-9ED5-4DD9-B568-F80E35845F81}"/>
              </c:ext>
            </c:extLst>
          </c:dPt>
          <c:dLbls>
            <c:dLbl>
              <c:idx val="0"/>
              <c:numFmt formatCode="#,##0" sourceLinked="0"/>
              <c:spPr>
                <a:noFill/>
                <a:ln>
                  <a:noFill/>
                </a:ln>
                <a:effectLst/>
              </c:spPr>
              <c:txPr>
                <a:bodyPr/>
                <a:lstStyle/>
                <a:p>
                  <a:pPr>
                    <a:defRPr sz="2000" b="1" baseline="0">
                      <a:solidFill>
                        <a:schemeClr val="bg1"/>
                      </a:solidFill>
                      <a:latin typeface="Calibri" pitchFamily="34" charset="0"/>
                    </a:defRPr>
                  </a:pPr>
                  <a:endParaRPr lang="en-US"/>
                </a:p>
              </c:txPr>
              <c:dLblPos val="inEnd"/>
              <c:showLegendKey val="0"/>
              <c:showVal val="1"/>
              <c:showCatName val="0"/>
              <c:showSerName val="0"/>
              <c:showPercent val="0"/>
              <c:showBubbleSize val="0"/>
            </c:dLbl>
            <c:dLbl>
              <c:idx val="1"/>
              <c:numFmt formatCode="#,##0" sourceLinked="0"/>
              <c:spPr>
                <a:noFill/>
                <a:ln>
                  <a:noFill/>
                </a:ln>
                <a:effectLst/>
              </c:spPr>
              <c:txPr>
                <a:bodyPr/>
                <a:lstStyle/>
                <a:p>
                  <a:pPr>
                    <a:defRPr sz="2000" b="1" baseline="0">
                      <a:solidFill>
                        <a:schemeClr val="tx1"/>
                      </a:solidFill>
                      <a:latin typeface="Calibri" pitchFamily="34" charset="0"/>
                    </a:defRPr>
                  </a:pPr>
                  <a:endParaRPr lang="en-US"/>
                </a:p>
              </c:txPr>
              <c:dLblPos val="inEnd"/>
              <c:showLegendKey val="0"/>
              <c:showVal val="1"/>
              <c:showCatName val="0"/>
              <c:showSerName val="0"/>
              <c:showPercent val="0"/>
              <c:showBubbleSize val="0"/>
            </c:dLbl>
            <c:dLbl>
              <c:idx val="3"/>
              <c:numFmt formatCode="#,##0" sourceLinked="0"/>
              <c:spPr>
                <a:noFill/>
                <a:ln>
                  <a:noFill/>
                </a:ln>
                <a:effectLst/>
              </c:spPr>
              <c:txPr>
                <a:bodyPr/>
                <a:lstStyle/>
                <a:p>
                  <a:pPr>
                    <a:defRPr sz="2000" b="1" baseline="0">
                      <a:solidFill>
                        <a:schemeClr val="bg1"/>
                      </a:solidFill>
                      <a:latin typeface="Calibri" pitchFamily="34" charset="0"/>
                    </a:defRPr>
                  </a:pPr>
                  <a:endParaRPr lang="en-US"/>
                </a:p>
              </c:txPr>
              <c:dLblPos val="inEnd"/>
              <c:showLegendKey val="0"/>
              <c:showVal val="1"/>
              <c:showCatName val="0"/>
              <c:showSerName val="0"/>
              <c:showPercent val="0"/>
              <c:showBubbleSize val="0"/>
            </c:dLbl>
            <c:dLbl>
              <c:idx val="4"/>
              <c:numFmt formatCode="#,##0" sourceLinked="0"/>
              <c:spPr>
                <a:noFill/>
                <a:ln>
                  <a:noFill/>
                </a:ln>
                <a:effectLst/>
              </c:spPr>
              <c:txPr>
                <a:bodyPr/>
                <a:lstStyle/>
                <a:p>
                  <a:pPr>
                    <a:defRPr sz="2000" b="1" baseline="0">
                      <a:solidFill>
                        <a:schemeClr val="tx1"/>
                      </a:solidFill>
                      <a:latin typeface="Calibri" pitchFamily="34" charset="0"/>
                    </a:defRPr>
                  </a:pPr>
                  <a:endParaRPr lang="en-US"/>
                </a:p>
              </c:txPr>
              <c:dLblPos val="inEnd"/>
              <c:showLegendKey val="0"/>
              <c:showVal val="1"/>
              <c:showCatName val="0"/>
              <c:showSerName val="0"/>
              <c:showPercent val="0"/>
              <c:showBubbleSize val="0"/>
            </c:dLbl>
            <c:numFmt formatCode="#,##0.0" sourceLinked="0"/>
            <c:spPr>
              <a:noFill/>
              <a:ln>
                <a:noFill/>
              </a:ln>
              <a:effectLst/>
            </c:spPr>
            <c:txPr>
              <a:bodyPr/>
              <a:lstStyle/>
              <a:p>
                <a:pPr>
                  <a:defRPr sz="2000" b="1" baseline="0">
                    <a:solidFill>
                      <a:schemeClr val="bg1"/>
                    </a:solidFill>
                    <a:latin typeface="Calibri"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page2!$AL$10:$AL$14</c:f>
              <c:strCache>
                <c:ptCount val="5"/>
                <c:pt idx="0">
                  <c:v>Great Lakes Private</c:v>
                </c:pt>
                <c:pt idx="1">
                  <c:v>Manchester</c:v>
                </c:pt>
                <c:pt idx="3">
                  <c:v>Great Lakes Private</c:v>
                </c:pt>
                <c:pt idx="4">
                  <c:v>Manchester</c:v>
                </c:pt>
              </c:strCache>
            </c:strRef>
          </c:cat>
          <c:val>
            <c:numRef>
              <c:f>page2!$AM$10:$AM$14</c:f>
              <c:numCache>
                <c:formatCode>0.0</c:formatCode>
                <c:ptCount val="5"/>
                <c:pt idx="0">
                  <c:v>16.025038157216471</c:v>
                </c:pt>
                <c:pt idx="1">
                  <c:v>14.396905821446319</c:v>
                </c:pt>
                <c:pt idx="3">
                  <c:v>16.13494399024486</c:v>
                </c:pt>
                <c:pt idx="4">
                  <c:v>15.744519162429629</c:v>
                </c:pt>
              </c:numCache>
            </c:numRef>
          </c:val>
          <c:extLst xmlns:c16r2="http://schemas.microsoft.com/office/drawing/2015/06/chart">
            <c:ext xmlns:c16="http://schemas.microsoft.com/office/drawing/2014/chart" uri="{C3380CC4-5D6E-409C-BE32-E72D297353CC}">
              <c16:uniqueId val="{00000006-9ED5-4DD9-B568-F80E35845F81}"/>
            </c:ext>
          </c:extLst>
        </c:ser>
        <c:dLbls>
          <c:showLegendKey val="0"/>
          <c:showVal val="0"/>
          <c:showCatName val="0"/>
          <c:showSerName val="0"/>
          <c:showPercent val="0"/>
          <c:showBubbleSize val="0"/>
        </c:dLbls>
        <c:gapWidth val="26"/>
        <c:axId val="191413864"/>
        <c:axId val="190724800"/>
      </c:barChart>
      <c:catAx>
        <c:axId val="191413864"/>
        <c:scaling>
          <c:orientation val="minMax"/>
        </c:scaling>
        <c:delete val="0"/>
        <c:axPos val="l"/>
        <c:numFmt formatCode="General" sourceLinked="0"/>
        <c:majorTickMark val="none"/>
        <c:minorTickMark val="none"/>
        <c:tickLblPos val="nextTo"/>
        <c:spPr>
          <a:ln w="12700">
            <a:solidFill>
              <a:schemeClr val="tx1"/>
            </a:solidFill>
          </a:ln>
        </c:spPr>
        <c:txPr>
          <a:bodyPr/>
          <a:lstStyle/>
          <a:p>
            <a:pPr>
              <a:defRPr sz="2400" b="1" baseline="0">
                <a:latin typeface="Calibri" pitchFamily="34" charset="0"/>
              </a:defRPr>
            </a:pPr>
            <a:endParaRPr lang="en-US"/>
          </a:p>
        </c:txPr>
        <c:crossAx val="190724800"/>
        <c:crosses val="autoZero"/>
        <c:auto val="1"/>
        <c:lblAlgn val="ctr"/>
        <c:lblOffset val="100"/>
        <c:noMultiLvlLbl val="0"/>
      </c:catAx>
      <c:valAx>
        <c:axId val="190724800"/>
        <c:scaling>
          <c:orientation val="minMax"/>
          <c:max val="30"/>
          <c:min val="0"/>
        </c:scaling>
        <c:delete val="0"/>
        <c:axPos val="b"/>
        <c:majorGridlines>
          <c:spPr>
            <a:ln w="19050">
              <a:solidFill>
                <a:schemeClr val="bg1"/>
              </a:solidFill>
            </a:ln>
          </c:spPr>
        </c:majorGridlines>
        <c:title>
          <c:tx>
            <c:rich>
              <a:bodyPr/>
              <a:lstStyle/>
              <a:p>
                <a:pPr>
                  <a:defRPr sz="2000" b="1" baseline="0">
                    <a:solidFill>
                      <a:sysClr val="windowText" lastClr="000000"/>
                    </a:solidFill>
                    <a:latin typeface="Calibri" pitchFamily="34" charset="0"/>
                  </a:defRPr>
                </a:pPr>
                <a:r>
                  <a:rPr lang="en-US" sz="2000" b="1" baseline="0" dirty="0">
                    <a:solidFill>
                      <a:sysClr val="windowText" lastClr="000000"/>
                    </a:solidFill>
                    <a:latin typeface="Calibri" pitchFamily="34" charset="0"/>
                  </a:rPr>
                  <a:t>Average Hours per Week </a:t>
                </a:r>
              </a:p>
              <a:p>
                <a:pPr>
                  <a:defRPr sz="2000" b="1" baseline="0">
                    <a:solidFill>
                      <a:sysClr val="windowText" lastClr="000000"/>
                    </a:solidFill>
                    <a:latin typeface="Calibri" pitchFamily="34" charset="0"/>
                  </a:defRPr>
                </a:pPr>
                <a:r>
                  <a:rPr lang="en-US" sz="2000" b="1" baseline="0" dirty="0">
                    <a:solidFill>
                      <a:sysClr val="windowText" lastClr="000000"/>
                    </a:solidFill>
                    <a:latin typeface="Calibri" pitchFamily="34" charset="0"/>
                  </a:rPr>
                  <a:t>Preparing for Class</a:t>
                </a:r>
              </a:p>
            </c:rich>
          </c:tx>
          <c:layout>
            <c:manualLayout>
              <c:xMode val="edge"/>
              <c:yMode val="edge"/>
              <c:x val="0.52033225960391305"/>
              <c:y val="0.81262475049900196"/>
            </c:manualLayout>
          </c:layout>
          <c:overlay val="0"/>
        </c:title>
        <c:numFmt formatCode="0" sourceLinked="0"/>
        <c:majorTickMark val="none"/>
        <c:minorTickMark val="none"/>
        <c:tickLblPos val="nextTo"/>
        <c:spPr>
          <a:ln>
            <a:noFill/>
          </a:ln>
        </c:spPr>
        <c:txPr>
          <a:bodyPr/>
          <a:lstStyle/>
          <a:p>
            <a:pPr>
              <a:defRPr sz="1600">
                <a:latin typeface="Calibri" charset="0"/>
                <a:ea typeface="Calibri" charset="0"/>
                <a:cs typeface="Calibri" charset="0"/>
              </a:defRPr>
            </a:pPr>
            <a:endParaRPr lang="en-US"/>
          </a:p>
        </c:txPr>
        <c:crossAx val="191413864"/>
        <c:crosses val="autoZero"/>
        <c:crossBetween val="between"/>
        <c:majorUnit val="10"/>
      </c:valAx>
      <c:spPr>
        <a:solidFill>
          <a:schemeClr val="accent2">
            <a:lumMod val="20000"/>
            <a:lumOff val="80000"/>
          </a:schemeClr>
        </a:solidFill>
      </c:spPr>
    </c:plotArea>
    <c:plotVisOnly val="1"/>
    <c:dispBlanksAs val="gap"/>
    <c:showDLblsOverMax val="0"/>
  </c:chart>
  <c:spPr>
    <a:noFill/>
    <a:ln>
      <a:noFill/>
    </a:ln>
  </c:spPr>
  <c:txPr>
    <a:bodyPr/>
    <a:lstStyle/>
    <a:p>
      <a:pPr>
        <a:defRPr>
          <a:latin typeface="Myriad Pro"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144526289052E-2"/>
          <c:y val="4.97199608523511E-2"/>
          <c:w val="0.88441935483871004"/>
          <c:h val="0.79740557853997096"/>
        </c:manualLayout>
      </c:layout>
      <c:barChart>
        <c:barDir val="bar"/>
        <c:grouping val="clustered"/>
        <c:varyColors val="0"/>
        <c:ser>
          <c:idx val="0"/>
          <c:order val="0"/>
          <c:tx>
            <c:strRef>
              <c:f>SR!$AD$17</c:f>
              <c:strCache>
                <c:ptCount val="1"/>
                <c:pt idx="0">
                  <c:v>Great Lakes Privates</c:v>
                </c:pt>
              </c:strCache>
            </c:strRef>
          </c:tx>
          <c:spPr>
            <a:solidFill>
              <a:srgbClr val="003399"/>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SR!$AE$16:$AF$16</c:f>
              <c:strCache>
                <c:ptCount val="2"/>
                <c:pt idx="0">
                  <c:v>Senior</c:v>
                </c:pt>
                <c:pt idx="1">
                  <c:v>First-year</c:v>
                </c:pt>
              </c:strCache>
            </c:strRef>
          </c:cat>
          <c:val>
            <c:numRef>
              <c:f>SR!$AE$17:$AF$17</c:f>
              <c:numCache>
                <c:formatCode>0</c:formatCode>
                <c:ptCount val="2"/>
                <c:pt idx="0">
                  <c:v>19.12443168124544</c:v>
                </c:pt>
                <c:pt idx="1">
                  <c:v>15.83200287813351</c:v>
                </c:pt>
              </c:numCache>
            </c:numRef>
          </c:val>
        </c:ser>
        <c:ser>
          <c:idx val="1"/>
          <c:order val="1"/>
          <c:tx>
            <c:strRef>
              <c:f>SR!$AD$18</c:f>
              <c:strCache>
                <c:ptCount val="1"/>
                <c:pt idx="0">
                  <c:v>Manchester</c:v>
                </c:pt>
              </c:strCache>
            </c:strRef>
          </c:tx>
          <c:spPr>
            <a:solidFill>
              <a:srgbClr val="F2B8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SR!$AE$16:$AF$16</c:f>
              <c:strCache>
                <c:ptCount val="2"/>
                <c:pt idx="0">
                  <c:v>Senior</c:v>
                </c:pt>
                <c:pt idx="1">
                  <c:v>First-year</c:v>
                </c:pt>
              </c:strCache>
            </c:strRef>
          </c:cat>
          <c:val>
            <c:numRef>
              <c:f>SR!$AE$18:$AF$18</c:f>
              <c:numCache>
                <c:formatCode>0</c:formatCode>
                <c:ptCount val="2"/>
                <c:pt idx="0">
                  <c:v>28.660476839318441</c:v>
                </c:pt>
                <c:pt idx="1">
                  <c:v>12.049588194921069</c:v>
                </c:pt>
              </c:numCache>
            </c:numRef>
          </c:val>
        </c:ser>
        <c:dLbls>
          <c:showLegendKey val="0"/>
          <c:showVal val="0"/>
          <c:showCatName val="0"/>
          <c:showSerName val="0"/>
          <c:showPercent val="0"/>
          <c:showBubbleSize val="0"/>
        </c:dLbls>
        <c:gapWidth val="182"/>
        <c:axId val="189980288"/>
        <c:axId val="191169584"/>
      </c:barChart>
      <c:catAx>
        <c:axId val="189980288"/>
        <c:scaling>
          <c:orientation val="minMax"/>
        </c:scaling>
        <c:delete val="1"/>
        <c:axPos val="l"/>
        <c:numFmt formatCode="General" sourceLinked="1"/>
        <c:majorTickMark val="none"/>
        <c:minorTickMark val="none"/>
        <c:tickLblPos val="nextTo"/>
        <c:crossAx val="191169584"/>
        <c:crosses val="autoZero"/>
        <c:auto val="1"/>
        <c:lblAlgn val="ctr"/>
        <c:lblOffset val="100"/>
        <c:noMultiLvlLbl val="0"/>
      </c:catAx>
      <c:valAx>
        <c:axId val="191169584"/>
        <c:scaling>
          <c:orientation val="minMax"/>
          <c:max val="100"/>
        </c:scaling>
        <c:delete val="0"/>
        <c:axPos val="b"/>
        <c:majorGridlines>
          <c:spPr>
            <a:ln w="25400"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charset="0"/>
                <a:ea typeface="Calibri" charset="0"/>
                <a:cs typeface="Calibri" charset="0"/>
              </a:defRPr>
            </a:pPr>
            <a:endParaRPr lang="en-US"/>
          </a:p>
        </c:txPr>
        <c:crossAx val="189980288"/>
        <c:crosses val="autoZero"/>
        <c:crossBetween val="between"/>
        <c:majorUnit val="25"/>
      </c:valAx>
      <c:spPr>
        <a:solidFill>
          <a:schemeClr val="accent2">
            <a:lumMod val="20000"/>
            <a:lumOff val="8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10155461336599E-2"/>
          <c:y val="1.7857142857142901E-2"/>
          <c:w val="0.89174379164142903"/>
          <c:h val="0.85212293775778003"/>
        </c:manualLayout>
      </c:layout>
      <c:barChart>
        <c:barDir val="bar"/>
        <c:grouping val="clustered"/>
        <c:varyColors val="0"/>
        <c:ser>
          <c:idx val="0"/>
          <c:order val="0"/>
          <c:tx>
            <c:strRef>
              <c:f>FY!$AF$350</c:f>
              <c:strCache>
                <c:ptCount val="1"/>
                <c:pt idx="0">
                  <c:v>Great Lakes Privates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FY!$AG$349:$AH$349</c:f>
              <c:strCache>
                <c:ptCount val="2"/>
                <c:pt idx="0">
                  <c:v>Senior</c:v>
                </c:pt>
                <c:pt idx="1">
                  <c:v>First-year</c:v>
                </c:pt>
              </c:strCache>
            </c:strRef>
          </c:cat>
          <c:val>
            <c:numRef>
              <c:f>FY!$AG$350:$AH$350</c:f>
              <c:numCache>
                <c:formatCode>0</c:formatCode>
                <c:ptCount val="2"/>
                <c:pt idx="0">
                  <c:v>69.021188641858885</c:v>
                </c:pt>
                <c:pt idx="1">
                  <c:v>77.993444704783542</c:v>
                </c:pt>
              </c:numCache>
            </c:numRef>
          </c:val>
        </c:ser>
        <c:ser>
          <c:idx val="1"/>
          <c:order val="1"/>
          <c:tx>
            <c:strRef>
              <c:f>FY!$AF$351</c:f>
              <c:strCache>
                <c:ptCount val="1"/>
                <c:pt idx="0">
                  <c:v>Manchester</c:v>
                </c:pt>
              </c:strCache>
            </c:strRef>
          </c:tx>
          <c:spPr>
            <a:solidFill>
              <a:srgbClr val="F2B8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FY!$AG$349:$AH$349</c:f>
              <c:strCache>
                <c:ptCount val="2"/>
                <c:pt idx="0">
                  <c:v>Senior</c:v>
                </c:pt>
                <c:pt idx="1">
                  <c:v>First-year</c:v>
                </c:pt>
              </c:strCache>
            </c:strRef>
          </c:cat>
          <c:val>
            <c:numRef>
              <c:f>FY!$AG$351:$AH$351</c:f>
              <c:numCache>
                <c:formatCode>0</c:formatCode>
                <c:ptCount val="2"/>
                <c:pt idx="0">
                  <c:v>77.528084754964254</c:v>
                </c:pt>
                <c:pt idx="1">
                  <c:v>87.075430083811199</c:v>
                </c:pt>
              </c:numCache>
            </c:numRef>
          </c:val>
        </c:ser>
        <c:dLbls>
          <c:showLegendKey val="0"/>
          <c:showVal val="0"/>
          <c:showCatName val="0"/>
          <c:showSerName val="0"/>
          <c:showPercent val="0"/>
          <c:showBubbleSize val="0"/>
        </c:dLbls>
        <c:gapWidth val="182"/>
        <c:axId val="191332008"/>
        <c:axId val="191352168"/>
      </c:barChart>
      <c:catAx>
        <c:axId val="191332008"/>
        <c:scaling>
          <c:orientation val="minMax"/>
        </c:scaling>
        <c:delete val="1"/>
        <c:axPos val="l"/>
        <c:numFmt formatCode="General" sourceLinked="1"/>
        <c:majorTickMark val="none"/>
        <c:minorTickMark val="none"/>
        <c:tickLblPos val="nextTo"/>
        <c:crossAx val="191352168"/>
        <c:crosses val="autoZero"/>
        <c:auto val="1"/>
        <c:lblAlgn val="ctr"/>
        <c:lblOffset val="100"/>
        <c:noMultiLvlLbl val="0"/>
      </c:catAx>
      <c:valAx>
        <c:axId val="191352168"/>
        <c:scaling>
          <c:orientation val="minMax"/>
          <c:max val="100"/>
        </c:scaling>
        <c:delete val="0"/>
        <c:axPos val="b"/>
        <c:majorGridlines>
          <c:spPr>
            <a:ln w="31750"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charset="0"/>
                <a:ea typeface="Calibri" charset="0"/>
                <a:cs typeface="Calibri" charset="0"/>
              </a:defRPr>
            </a:pPr>
            <a:endParaRPr lang="en-US"/>
          </a:p>
        </c:txPr>
        <c:crossAx val="191332008"/>
        <c:crosses val="autoZero"/>
        <c:crossBetween val="between"/>
        <c:majorUnit val="25"/>
      </c:valAx>
      <c:spPr>
        <a:solidFill>
          <a:schemeClr val="accent2">
            <a:lumMod val="20000"/>
            <a:lumOff val="80000"/>
          </a:schemeClr>
        </a:solidFill>
        <a:ln>
          <a:noFill/>
        </a:ln>
        <a:effectLst/>
      </c:spPr>
    </c:plotArea>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SR!$AD$379</c:f>
              <c:strCache>
                <c:ptCount val="1"/>
                <c:pt idx="0">
                  <c:v>Great Lakes Privates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SR!$AE$378:$AF$378</c:f>
              <c:strCache>
                <c:ptCount val="2"/>
                <c:pt idx="0">
                  <c:v>Senior</c:v>
                </c:pt>
                <c:pt idx="1">
                  <c:v>First-year</c:v>
                </c:pt>
              </c:strCache>
            </c:strRef>
          </c:cat>
          <c:val>
            <c:numRef>
              <c:f>SR!$AE$379:$AF$379</c:f>
              <c:numCache>
                <c:formatCode>0</c:formatCode>
                <c:ptCount val="2"/>
                <c:pt idx="0">
                  <c:v>47.657518336348119</c:v>
                </c:pt>
                <c:pt idx="1">
                  <c:v>57.077090874489329</c:v>
                </c:pt>
              </c:numCache>
            </c:numRef>
          </c:val>
        </c:ser>
        <c:ser>
          <c:idx val="1"/>
          <c:order val="1"/>
          <c:tx>
            <c:strRef>
              <c:f>SR!$AD$380</c:f>
              <c:strCache>
                <c:ptCount val="1"/>
                <c:pt idx="0">
                  <c:v>Manchester</c:v>
                </c:pt>
              </c:strCache>
            </c:strRef>
          </c:tx>
          <c:spPr>
            <a:solidFill>
              <a:srgbClr val="F2B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Calibri" charset="0"/>
                    <a:ea typeface="Calibri" charset="0"/>
                    <a:cs typeface="Calibri"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SR!$AE$378:$AF$378</c:f>
              <c:strCache>
                <c:ptCount val="2"/>
                <c:pt idx="0">
                  <c:v>Senior</c:v>
                </c:pt>
                <c:pt idx="1">
                  <c:v>First-year</c:v>
                </c:pt>
              </c:strCache>
            </c:strRef>
          </c:cat>
          <c:val>
            <c:numRef>
              <c:f>SR!$AE$380:$AF$380</c:f>
              <c:numCache>
                <c:formatCode>0</c:formatCode>
                <c:ptCount val="2"/>
                <c:pt idx="0">
                  <c:v>63.910759740462453</c:v>
                </c:pt>
                <c:pt idx="1">
                  <c:v>65.31097890751758</c:v>
                </c:pt>
              </c:numCache>
            </c:numRef>
          </c:val>
        </c:ser>
        <c:dLbls>
          <c:showLegendKey val="0"/>
          <c:showVal val="0"/>
          <c:showCatName val="0"/>
          <c:showSerName val="0"/>
          <c:showPercent val="0"/>
          <c:showBubbleSize val="0"/>
        </c:dLbls>
        <c:gapWidth val="182"/>
        <c:axId val="190666328"/>
        <c:axId val="190666720"/>
      </c:barChart>
      <c:catAx>
        <c:axId val="190666328"/>
        <c:scaling>
          <c:orientation val="minMax"/>
        </c:scaling>
        <c:delete val="1"/>
        <c:axPos val="l"/>
        <c:numFmt formatCode="General" sourceLinked="1"/>
        <c:majorTickMark val="none"/>
        <c:minorTickMark val="none"/>
        <c:tickLblPos val="nextTo"/>
        <c:crossAx val="190666720"/>
        <c:crosses val="autoZero"/>
        <c:auto val="1"/>
        <c:lblAlgn val="ctr"/>
        <c:lblOffset val="100"/>
        <c:noMultiLvlLbl val="0"/>
      </c:catAx>
      <c:valAx>
        <c:axId val="190666720"/>
        <c:scaling>
          <c:orientation val="minMax"/>
          <c:max val="100"/>
        </c:scaling>
        <c:delete val="0"/>
        <c:axPos val="b"/>
        <c:majorGridlines>
          <c:spPr>
            <a:ln w="2857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charset="0"/>
                <a:ea typeface="Calibri" charset="0"/>
                <a:cs typeface="Calibri" charset="0"/>
              </a:defRPr>
            </a:pPr>
            <a:endParaRPr lang="en-US"/>
          </a:p>
        </c:txPr>
        <c:crossAx val="190666328"/>
        <c:crosses val="autoZero"/>
        <c:crossBetween val="between"/>
        <c:majorUnit val="25"/>
      </c:valAx>
      <c:spPr>
        <a:solidFill>
          <a:schemeClr val="accent2">
            <a:lumMod val="20000"/>
            <a:lumOff val="80000"/>
          </a:schemeClr>
        </a:solidFill>
        <a:ln>
          <a:noFill/>
        </a:ln>
        <a:effectLst/>
      </c:spPr>
    </c:plotArea>
    <c:plotVisOnly val="1"/>
    <c:dispBlanksAs val="gap"/>
    <c:showDLblsOverMax val="0"/>
  </c:chart>
  <c:spPr>
    <a:noFill/>
    <a:ln>
      <a:noFill/>
    </a:ln>
    <a:effectLst/>
  </c:spPr>
  <c:txPr>
    <a:bodyPr/>
    <a:lstStyle/>
    <a:p>
      <a:pPr>
        <a:defRPr sz="1600">
          <a:latin typeface="Calibri" charset="0"/>
          <a:ea typeface="Calibri" charset="0"/>
          <a:cs typeface="Calibri"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36482939632506E-2"/>
          <c:y val="6.0185185185185203E-2"/>
          <c:w val="0.88325240594925603"/>
          <c:h val="0.60559230096238004"/>
        </c:manualLayout>
      </c:layout>
      <c:barChart>
        <c:barDir val="col"/>
        <c:grouping val="clustered"/>
        <c:varyColors val="0"/>
        <c:ser>
          <c:idx val="0"/>
          <c:order val="0"/>
          <c:tx>
            <c:strRef>
              <c:f>HIP_SC!$X$8</c:f>
              <c:strCache>
                <c:ptCount val="1"/>
                <c:pt idx="0">
                  <c:v>Female</c:v>
                </c:pt>
              </c:strCache>
            </c:strRef>
          </c:tx>
          <c:spPr>
            <a:solidFill>
              <a:srgbClr val="00B050"/>
            </a:solidFill>
            <a:ln>
              <a:noFill/>
            </a:ln>
            <a:effectLst/>
          </c:spPr>
          <c:invertIfNegative val="0"/>
          <c:cat>
            <c:strRef>
              <c:f>HIP_SC!$W$9:$W$11</c:f>
              <c:strCache>
                <c:ptCount val="3"/>
                <c:pt idx="0">
                  <c:v> Service-Learning</c:v>
                </c:pt>
                <c:pt idx="1">
                  <c:v> Learning Community</c:v>
                </c:pt>
                <c:pt idx="2">
                  <c:v> Research with Faculty</c:v>
                </c:pt>
              </c:strCache>
            </c:strRef>
          </c:cat>
          <c:val>
            <c:numRef>
              <c:f>HIP_SC!$X$9:$X$11</c:f>
              <c:numCache>
                <c:formatCode>0</c:formatCode>
                <c:ptCount val="3"/>
                <c:pt idx="0">
                  <c:v>69.811320754716974</c:v>
                </c:pt>
                <c:pt idx="1">
                  <c:v>13.20754716981132</c:v>
                </c:pt>
                <c:pt idx="2">
                  <c:v>3.773584905660377</c:v>
                </c:pt>
              </c:numCache>
            </c:numRef>
          </c:val>
        </c:ser>
        <c:ser>
          <c:idx val="1"/>
          <c:order val="1"/>
          <c:tx>
            <c:strRef>
              <c:f>HIP_SC!$Y$8</c:f>
              <c:strCache>
                <c:ptCount val="1"/>
                <c:pt idx="0">
                  <c:v>Male</c:v>
                </c:pt>
              </c:strCache>
            </c:strRef>
          </c:tx>
          <c:spPr>
            <a:solidFill>
              <a:schemeClr val="accent2"/>
            </a:solidFill>
            <a:ln>
              <a:noFill/>
            </a:ln>
            <a:effectLst/>
          </c:spPr>
          <c:invertIfNegative val="0"/>
          <c:cat>
            <c:strRef>
              <c:f>HIP_SC!$W$9:$W$11</c:f>
              <c:strCache>
                <c:ptCount val="3"/>
                <c:pt idx="0">
                  <c:v> Service-Learning</c:v>
                </c:pt>
                <c:pt idx="1">
                  <c:v> Learning Community</c:v>
                </c:pt>
                <c:pt idx="2">
                  <c:v> Research with Faculty</c:v>
                </c:pt>
              </c:strCache>
            </c:strRef>
          </c:cat>
          <c:val>
            <c:numRef>
              <c:f>HIP_SC!$Y$9:$Y$11</c:f>
              <c:numCache>
                <c:formatCode>0</c:formatCode>
                <c:ptCount val="3"/>
                <c:pt idx="0">
                  <c:v>73.076923076923066</c:v>
                </c:pt>
                <c:pt idx="1">
                  <c:v>3.8461538461538458</c:v>
                </c:pt>
                <c:pt idx="2">
                  <c:v>3.8461538461538458</c:v>
                </c:pt>
              </c:numCache>
            </c:numRef>
          </c:val>
        </c:ser>
        <c:dLbls>
          <c:showLegendKey val="0"/>
          <c:showVal val="0"/>
          <c:showCatName val="0"/>
          <c:showSerName val="0"/>
          <c:showPercent val="0"/>
          <c:showBubbleSize val="0"/>
        </c:dLbls>
        <c:gapWidth val="219"/>
        <c:overlap val="-27"/>
        <c:axId val="190667112"/>
        <c:axId val="190667504"/>
      </c:barChart>
      <c:catAx>
        <c:axId val="19066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667504"/>
        <c:crosses val="autoZero"/>
        <c:auto val="1"/>
        <c:lblAlgn val="ctr"/>
        <c:lblOffset val="100"/>
        <c:noMultiLvlLbl val="0"/>
      </c:catAx>
      <c:valAx>
        <c:axId val="190667504"/>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7112"/>
        <c:crosses val="autoZero"/>
        <c:crossBetween val="between"/>
        <c:majorUnit val="25"/>
      </c:valAx>
      <c:spPr>
        <a:solidFill>
          <a:schemeClr val="accent2">
            <a:lumMod val="20000"/>
            <a:lumOff val="80000"/>
          </a:schemeClr>
        </a:solidFill>
        <a:ln>
          <a:noFill/>
        </a:ln>
        <a:effectLst/>
      </c:spPr>
    </c:plotArea>
    <c:legend>
      <c:legendPos val="b"/>
      <c:layout>
        <c:manualLayout>
          <c:xMode val="edge"/>
          <c:yMode val="edge"/>
          <c:x val="0.39725043744531902"/>
          <c:y val="0.90798556430446198"/>
          <c:w val="0.30566007337629397"/>
          <c:h val="8.23043035048872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32165770945299E-2"/>
          <c:y val="6.0185185185185203E-2"/>
          <c:w val="0.92293489355497205"/>
          <c:h val="0.601195819569592"/>
        </c:manualLayout>
      </c:layout>
      <c:barChart>
        <c:barDir val="col"/>
        <c:grouping val="clustered"/>
        <c:varyColors val="0"/>
        <c:ser>
          <c:idx val="0"/>
          <c:order val="0"/>
          <c:tx>
            <c:strRef>
              <c:f>HIP_SC!$X$12</c:f>
              <c:strCache>
                <c:ptCount val="1"/>
                <c:pt idx="0">
                  <c:v>Female</c:v>
                </c:pt>
              </c:strCache>
            </c:strRef>
          </c:tx>
          <c:spPr>
            <a:solidFill>
              <a:srgbClr val="00B050"/>
            </a:solidFill>
            <a:ln>
              <a:noFill/>
            </a:ln>
            <a:effectLst/>
          </c:spPr>
          <c:invertIfNegative val="0"/>
          <c:cat>
            <c:strRef>
              <c:f>HIP_SC!$W$13:$W$18</c:f>
              <c:strCache>
                <c:ptCount val="6"/>
                <c:pt idx="0">
                  <c:v> Service-Learning</c:v>
                </c:pt>
                <c:pt idx="1">
                  <c:v> Learning Community</c:v>
                </c:pt>
                <c:pt idx="2">
                  <c:v> Research with Faculty</c:v>
                </c:pt>
                <c:pt idx="3">
                  <c:v> Internship or Field Experience</c:v>
                </c:pt>
                <c:pt idx="4">
                  <c:v> Study Abroad</c:v>
                </c:pt>
                <c:pt idx="5">
                  <c:v> Culminating Senior Experience</c:v>
                </c:pt>
              </c:strCache>
            </c:strRef>
          </c:cat>
          <c:val>
            <c:numRef>
              <c:f>HIP_SC!$X$13:$X$18</c:f>
              <c:numCache>
                <c:formatCode>0</c:formatCode>
                <c:ptCount val="6"/>
                <c:pt idx="0">
                  <c:v>79.591836734693871</c:v>
                </c:pt>
                <c:pt idx="1">
                  <c:v>32.653061224489797</c:v>
                </c:pt>
                <c:pt idx="2">
                  <c:v>57.142857142857139</c:v>
                </c:pt>
                <c:pt idx="3">
                  <c:v>83.673469387755105</c:v>
                </c:pt>
                <c:pt idx="4">
                  <c:v>53.061224489795919</c:v>
                </c:pt>
                <c:pt idx="5">
                  <c:v>89.795918367346943</c:v>
                </c:pt>
              </c:numCache>
            </c:numRef>
          </c:val>
        </c:ser>
        <c:ser>
          <c:idx val="1"/>
          <c:order val="1"/>
          <c:tx>
            <c:strRef>
              <c:f>HIP_SC!$Y$12</c:f>
              <c:strCache>
                <c:ptCount val="1"/>
                <c:pt idx="0">
                  <c:v>Male</c:v>
                </c:pt>
              </c:strCache>
            </c:strRef>
          </c:tx>
          <c:spPr>
            <a:solidFill>
              <a:schemeClr val="accent2"/>
            </a:solidFill>
            <a:ln>
              <a:noFill/>
            </a:ln>
            <a:effectLst/>
          </c:spPr>
          <c:invertIfNegative val="0"/>
          <c:cat>
            <c:strRef>
              <c:f>HIP_SC!$W$13:$W$18</c:f>
              <c:strCache>
                <c:ptCount val="6"/>
                <c:pt idx="0">
                  <c:v> Service-Learning</c:v>
                </c:pt>
                <c:pt idx="1">
                  <c:v> Learning Community</c:v>
                </c:pt>
                <c:pt idx="2">
                  <c:v> Research with Faculty</c:v>
                </c:pt>
                <c:pt idx="3">
                  <c:v> Internship or Field Experience</c:v>
                </c:pt>
                <c:pt idx="4">
                  <c:v> Study Abroad</c:v>
                </c:pt>
                <c:pt idx="5">
                  <c:v> Culminating Senior Experience</c:v>
                </c:pt>
              </c:strCache>
            </c:strRef>
          </c:cat>
          <c:val>
            <c:numRef>
              <c:f>HIP_SC!$Y$13:$Y$18</c:f>
              <c:numCache>
                <c:formatCode>0</c:formatCode>
                <c:ptCount val="6"/>
                <c:pt idx="0">
                  <c:v>86.206896551724128</c:v>
                </c:pt>
                <c:pt idx="1">
                  <c:v>27.586206896551719</c:v>
                </c:pt>
                <c:pt idx="2">
                  <c:v>24.137931034482762</c:v>
                </c:pt>
                <c:pt idx="3">
                  <c:v>72.41379310344827</c:v>
                </c:pt>
                <c:pt idx="4">
                  <c:v>35.714285714285722</c:v>
                </c:pt>
                <c:pt idx="5">
                  <c:v>89.65517241379311</c:v>
                </c:pt>
              </c:numCache>
            </c:numRef>
          </c:val>
        </c:ser>
        <c:dLbls>
          <c:showLegendKey val="0"/>
          <c:showVal val="0"/>
          <c:showCatName val="0"/>
          <c:showSerName val="0"/>
          <c:showPercent val="0"/>
          <c:showBubbleSize val="0"/>
        </c:dLbls>
        <c:gapWidth val="219"/>
        <c:overlap val="-27"/>
        <c:axId val="190668288"/>
        <c:axId val="190668680"/>
      </c:barChart>
      <c:catAx>
        <c:axId val="190668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668680"/>
        <c:crosses val="autoZero"/>
        <c:auto val="1"/>
        <c:lblAlgn val="ctr"/>
        <c:lblOffset val="100"/>
        <c:noMultiLvlLbl val="0"/>
      </c:catAx>
      <c:valAx>
        <c:axId val="190668680"/>
        <c:scaling>
          <c:orientation val="minMax"/>
          <c:max val="100"/>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8288"/>
        <c:crosses val="autoZero"/>
        <c:crossBetween val="between"/>
        <c:majorUnit val="25"/>
      </c:valAx>
      <c:spPr>
        <a:solidFill>
          <a:schemeClr val="accent2">
            <a:lumMod val="20000"/>
            <a:lumOff val="80000"/>
          </a:schemeClr>
        </a:solidFill>
        <a:ln>
          <a:noFill/>
        </a:ln>
        <a:effectLst/>
      </c:spPr>
    </c:plotArea>
    <c:legend>
      <c:legendPos val="b"/>
      <c:layout>
        <c:manualLayout>
          <c:xMode val="edge"/>
          <c:yMode val="edge"/>
          <c:x val="0.39725043744531902"/>
          <c:y val="0.90798556430446198"/>
          <c:w val="0.21892687714706399"/>
          <c:h val="8.23043035048872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36482939632506E-2"/>
          <c:y val="6.0185185185185203E-2"/>
          <c:w val="0.88325240594925603"/>
          <c:h val="0.59086395450568696"/>
        </c:manualLayout>
      </c:layout>
      <c:barChart>
        <c:barDir val="col"/>
        <c:grouping val="clustered"/>
        <c:varyColors val="0"/>
        <c:ser>
          <c:idx val="0"/>
          <c:order val="0"/>
          <c:tx>
            <c:strRef>
              <c:f>HIP_SC!$X$20</c:f>
              <c:strCache>
                <c:ptCount val="1"/>
                <c:pt idx="0">
                  <c:v>First-generation</c:v>
                </c:pt>
              </c:strCache>
            </c:strRef>
          </c:tx>
          <c:spPr>
            <a:solidFill>
              <a:srgbClr val="FF0000"/>
            </a:solidFill>
            <a:ln>
              <a:noFill/>
            </a:ln>
            <a:effectLst/>
          </c:spPr>
          <c:invertIfNegative val="0"/>
          <c:cat>
            <c:strRef>
              <c:f>HIP_SC!$W$21:$W$23</c:f>
              <c:strCache>
                <c:ptCount val="3"/>
                <c:pt idx="0">
                  <c:v> Service-Learning</c:v>
                </c:pt>
                <c:pt idx="1">
                  <c:v> Learning Community</c:v>
                </c:pt>
                <c:pt idx="2">
                  <c:v> Research with Faculty</c:v>
                </c:pt>
              </c:strCache>
            </c:strRef>
          </c:cat>
          <c:val>
            <c:numRef>
              <c:f>HIP_SC!$X$21:$X$23</c:f>
              <c:numCache>
                <c:formatCode>0</c:formatCode>
                <c:ptCount val="3"/>
                <c:pt idx="0">
                  <c:v>70.588235294117652</c:v>
                </c:pt>
                <c:pt idx="1">
                  <c:v>8.8235294117647065</c:v>
                </c:pt>
                <c:pt idx="2">
                  <c:v>0</c:v>
                </c:pt>
              </c:numCache>
            </c:numRef>
          </c:val>
        </c:ser>
        <c:ser>
          <c:idx val="1"/>
          <c:order val="1"/>
          <c:tx>
            <c:strRef>
              <c:f>HIP_SC!$Y$20</c:f>
              <c:strCache>
                <c:ptCount val="1"/>
                <c:pt idx="0">
                  <c:v>Not First-gen</c:v>
                </c:pt>
              </c:strCache>
            </c:strRef>
          </c:tx>
          <c:spPr>
            <a:solidFill>
              <a:srgbClr val="7030A0"/>
            </a:solidFill>
            <a:ln>
              <a:noFill/>
            </a:ln>
            <a:effectLst/>
          </c:spPr>
          <c:invertIfNegative val="0"/>
          <c:cat>
            <c:strRef>
              <c:f>HIP_SC!$W$21:$W$23</c:f>
              <c:strCache>
                <c:ptCount val="3"/>
                <c:pt idx="0">
                  <c:v> Service-Learning</c:v>
                </c:pt>
                <c:pt idx="1">
                  <c:v> Learning Community</c:v>
                </c:pt>
                <c:pt idx="2">
                  <c:v> Research with Faculty</c:v>
                </c:pt>
              </c:strCache>
            </c:strRef>
          </c:cat>
          <c:val>
            <c:numRef>
              <c:f>HIP_SC!$Y$21:$Y$23</c:f>
              <c:numCache>
                <c:formatCode>0</c:formatCode>
                <c:ptCount val="3"/>
                <c:pt idx="0">
                  <c:v>67.567567567567565</c:v>
                </c:pt>
                <c:pt idx="1">
                  <c:v>10.810810810810811</c:v>
                </c:pt>
                <c:pt idx="2">
                  <c:v>8.1081081081081088</c:v>
                </c:pt>
              </c:numCache>
            </c:numRef>
          </c:val>
        </c:ser>
        <c:dLbls>
          <c:showLegendKey val="0"/>
          <c:showVal val="0"/>
          <c:showCatName val="0"/>
          <c:showSerName val="0"/>
          <c:showPercent val="0"/>
          <c:showBubbleSize val="0"/>
        </c:dLbls>
        <c:gapWidth val="219"/>
        <c:overlap val="-27"/>
        <c:axId val="190669464"/>
        <c:axId val="190669856"/>
      </c:barChart>
      <c:catAx>
        <c:axId val="19066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669856"/>
        <c:crosses val="autoZero"/>
        <c:auto val="1"/>
        <c:lblAlgn val="ctr"/>
        <c:lblOffset val="100"/>
        <c:noMultiLvlLbl val="0"/>
      </c:catAx>
      <c:valAx>
        <c:axId val="190669856"/>
        <c:scaling>
          <c:orientation val="minMax"/>
          <c:max val="100"/>
        </c:scaling>
        <c:delete val="0"/>
        <c:axPos val="l"/>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69464"/>
        <c:crosses val="autoZero"/>
        <c:crossBetween val="between"/>
        <c:majorUnit val="25"/>
      </c:valAx>
      <c:spPr>
        <a:solidFill>
          <a:schemeClr val="accent2">
            <a:lumMod val="20000"/>
            <a:lumOff val="80000"/>
          </a:schemeClr>
        </a:solidFill>
        <a:ln>
          <a:noFill/>
        </a:ln>
        <a:effectLst/>
      </c:spPr>
    </c:plotArea>
    <c:legend>
      <c:legendPos val="b"/>
      <c:layout>
        <c:manualLayout>
          <c:xMode val="edge"/>
          <c:yMode val="edge"/>
          <c:x val="6.7982203444081707E-2"/>
          <c:y val="0.90798556430446198"/>
          <c:w val="0.92761122847448896"/>
          <c:h val="8.23043035048872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36482939632506E-2"/>
          <c:y val="6.0185185185185203E-2"/>
          <c:w val="0.88325240594925603"/>
          <c:h val="0.61935864871729696"/>
        </c:manualLayout>
      </c:layout>
      <c:barChart>
        <c:barDir val="col"/>
        <c:grouping val="clustered"/>
        <c:varyColors val="0"/>
        <c:ser>
          <c:idx val="0"/>
          <c:order val="0"/>
          <c:tx>
            <c:strRef>
              <c:f>HIP_SC!$X$24</c:f>
              <c:strCache>
                <c:ptCount val="1"/>
                <c:pt idx="0">
                  <c:v>First-generation</c:v>
                </c:pt>
              </c:strCache>
            </c:strRef>
          </c:tx>
          <c:spPr>
            <a:solidFill>
              <a:srgbClr val="FF0000"/>
            </a:solidFill>
            <a:ln>
              <a:noFill/>
            </a:ln>
            <a:effectLst/>
          </c:spPr>
          <c:invertIfNegative val="0"/>
          <c:cat>
            <c:strRef>
              <c:f>HIP_SC!$W$25:$W$30</c:f>
              <c:strCache>
                <c:ptCount val="6"/>
                <c:pt idx="0">
                  <c:v> Service-Learning</c:v>
                </c:pt>
                <c:pt idx="1">
                  <c:v> Learning Community</c:v>
                </c:pt>
                <c:pt idx="2">
                  <c:v> Research with Faculty</c:v>
                </c:pt>
                <c:pt idx="3">
                  <c:v> Internship or Field Experience</c:v>
                </c:pt>
                <c:pt idx="4">
                  <c:v> Study Abroad</c:v>
                </c:pt>
                <c:pt idx="5">
                  <c:v> Culminating Senior Experience</c:v>
                </c:pt>
              </c:strCache>
            </c:strRef>
          </c:cat>
          <c:val>
            <c:numRef>
              <c:f>HIP_SC!$X$25:$X$30</c:f>
              <c:numCache>
                <c:formatCode>0</c:formatCode>
                <c:ptCount val="6"/>
                <c:pt idx="0">
                  <c:v>83.333333333333343</c:v>
                </c:pt>
                <c:pt idx="1">
                  <c:v>25</c:v>
                </c:pt>
                <c:pt idx="2">
                  <c:v>44.444444444444443</c:v>
                </c:pt>
                <c:pt idx="3">
                  <c:v>77.777777777777786</c:v>
                </c:pt>
                <c:pt idx="4">
                  <c:v>48.571428571428569</c:v>
                </c:pt>
                <c:pt idx="5">
                  <c:v>88.888888888888886</c:v>
                </c:pt>
              </c:numCache>
            </c:numRef>
          </c:val>
        </c:ser>
        <c:ser>
          <c:idx val="1"/>
          <c:order val="1"/>
          <c:tx>
            <c:strRef>
              <c:f>HIP_SC!$Y$24</c:f>
              <c:strCache>
                <c:ptCount val="1"/>
                <c:pt idx="0">
                  <c:v>Not First-gen</c:v>
                </c:pt>
              </c:strCache>
            </c:strRef>
          </c:tx>
          <c:spPr>
            <a:solidFill>
              <a:srgbClr val="7030A0"/>
            </a:solidFill>
            <a:ln>
              <a:noFill/>
            </a:ln>
            <a:effectLst/>
          </c:spPr>
          <c:invertIfNegative val="0"/>
          <c:cat>
            <c:strRef>
              <c:f>HIP_SC!$W$25:$W$30</c:f>
              <c:strCache>
                <c:ptCount val="6"/>
                <c:pt idx="0">
                  <c:v> Service-Learning</c:v>
                </c:pt>
                <c:pt idx="1">
                  <c:v> Learning Community</c:v>
                </c:pt>
                <c:pt idx="2">
                  <c:v> Research with Faculty</c:v>
                </c:pt>
                <c:pt idx="3">
                  <c:v> Internship or Field Experience</c:v>
                </c:pt>
                <c:pt idx="4">
                  <c:v> Study Abroad</c:v>
                </c:pt>
                <c:pt idx="5">
                  <c:v> Culminating Senior Experience</c:v>
                </c:pt>
              </c:strCache>
            </c:strRef>
          </c:cat>
          <c:val>
            <c:numRef>
              <c:f>HIP_SC!$Y$25:$Y$30</c:f>
              <c:numCache>
                <c:formatCode>0</c:formatCode>
                <c:ptCount val="6"/>
                <c:pt idx="0">
                  <c:v>82.35294117647058</c:v>
                </c:pt>
                <c:pt idx="1">
                  <c:v>35.294117647058819</c:v>
                </c:pt>
                <c:pt idx="2">
                  <c:v>47.058823529411761</c:v>
                </c:pt>
                <c:pt idx="3">
                  <c:v>79.411764705882334</c:v>
                </c:pt>
                <c:pt idx="4">
                  <c:v>44.117647058823529</c:v>
                </c:pt>
                <c:pt idx="5">
                  <c:v>88.235294117647044</c:v>
                </c:pt>
              </c:numCache>
            </c:numRef>
          </c:val>
        </c:ser>
        <c:dLbls>
          <c:showLegendKey val="0"/>
          <c:showVal val="0"/>
          <c:showCatName val="0"/>
          <c:showSerName val="0"/>
          <c:showPercent val="0"/>
          <c:showBubbleSize val="0"/>
        </c:dLbls>
        <c:gapWidth val="219"/>
        <c:overlap val="-27"/>
        <c:axId val="190670640"/>
        <c:axId val="190671032"/>
      </c:barChart>
      <c:catAx>
        <c:axId val="19067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0671032"/>
        <c:crosses val="autoZero"/>
        <c:auto val="1"/>
        <c:lblAlgn val="ctr"/>
        <c:lblOffset val="100"/>
        <c:noMultiLvlLbl val="0"/>
      </c:catAx>
      <c:valAx>
        <c:axId val="190671032"/>
        <c:scaling>
          <c:orientation val="minMax"/>
          <c:max val="100"/>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70640"/>
        <c:crosses val="autoZero"/>
        <c:crossBetween val="between"/>
        <c:majorUnit val="25"/>
      </c:valAx>
      <c:spPr>
        <a:solidFill>
          <a:schemeClr val="accent2">
            <a:lumMod val="20000"/>
            <a:lumOff val="80000"/>
          </a:schemeClr>
        </a:solidFill>
        <a:ln>
          <a:noFill/>
        </a:ln>
        <a:effectLst/>
      </c:spPr>
    </c:plotArea>
    <c:legend>
      <c:legendPos val="b"/>
      <c:layout>
        <c:manualLayout>
          <c:xMode val="edge"/>
          <c:yMode val="edge"/>
          <c:x val="0.23826032162646299"/>
          <c:y val="0.90798577597155194"/>
          <c:w val="0.49393500291630199"/>
          <c:h val="8.23043035048872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636482939632506E-2"/>
          <c:y val="6.0185185185185203E-2"/>
          <c:w val="0.88325240594925603"/>
          <c:h val="0.63992941744018395"/>
        </c:manualLayout>
      </c:layout>
      <c:barChart>
        <c:barDir val="col"/>
        <c:grouping val="clustered"/>
        <c:varyColors val="0"/>
        <c:ser>
          <c:idx val="0"/>
          <c:order val="0"/>
          <c:tx>
            <c:strRef>
              <c:f>HIP_SC!$X$32</c:f>
              <c:strCache>
                <c:ptCount val="1"/>
                <c:pt idx="0">
                  <c:v>On campus</c:v>
                </c:pt>
              </c:strCache>
            </c:strRef>
          </c:tx>
          <c:spPr>
            <a:solidFill>
              <a:schemeClr val="accent5">
                <a:lumMod val="25000"/>
              </a:schemeClr>
            </a:solidFill>
            <a:ln>
              <a:noFill/>
            </a:ln>
            <a:effectLst/>
          </c:spPr>
          <c:invertIfNegative val="0"/>
          <c:cat>
            <c:strRef>
              <c:f>HIP_SC!$W$33:$W$38</c:f>
              <c:strCache>
                <c:ptCount val="6"/>
                <c:pt idx="0">
                  <c:v> Service-Learning</c:v>
                </c:pt>
                <c:pt idx="1">
                  <c:v> Learning Community</c:v>
                </c:pt>
                <c:pt idx="2">
                  <c:v> Research with Faculty</c:v>
                </c:pt>
                <c:pt idx="3">
                  <c:v> Internship or Field Experience</c:v>
                </c:pt>
                <c:pt idx="4">
                  <c:v> Study Abroad</c:v>
                </c:pt>
                <c:pt idx="5">
                  <c:v> Culminating Senior Experience</c:v>
                </c:pt>
              </c:strCache>
            </c:strRef>
          </c:cat>
          <c:val>
            <c:numRef>
              <c:f>HIP_SC!$X$33:$X$38</c:f>
              <c:numCache>
                <c:formatCode>0</c:formatCode>
                <c:ptCount val="6"/>
                <c:pt idx="0">
                  <c:v>95.833333333333343</c:v>
                </c:pt>
                <c:pt idx="1">
                  <c:v>29.166666666666671</c:v>
                </c:pt>
                <c:pt idx="2">
                  <c:v>29.166666666666671</c:v>
                </c:pt>
                <c:pt idx="3">
                  <c:v>75</c:v>
                </c:pt>
                <c:pt idx="4">
                  <c:v>33.333333333333329</c:v>
                </c:pt>
                <c:pt idx="5">
                  <c:v>91.666666666666643</c:v>
                </c:pt>
              </c:numCache>
            </c:numRef>
          </c:val>
        </c:ser>
        <c:ser>
          <c:idx val="1"/>
          <c:order val="1"/>
          <c:tx>
            <c:strRef>
              <c:f>HIP_SC!$Y$32</c:f>
              <c:strCache>
                <c:ptCount val="1"/>
                <c:pt idx="0">
                  <c:v>Not on campus</c:v>
                </c:pt>
              </c:strCache>
            </c:strRef>
          </c:tx>
          <c:spPr>
            <a:solidFill>
              <a:srgbClr val="FF9300"/>
            </a:solidFill>
            <a:ln>
              <a:noFill/>
            </a:ln>
            <a:effectLst/>
          </c:spPr>
          <c:invertIfNegative val="0"/>
          <c:cat>
            <c:strRef>
              <c:f>HIP_SC!$W$33:$W$38</c:f>
              <c:strCache>
                <c:ptCount val="6"/>
                <c:pt idx="0">
                  <c:v> Service-Learning</c:v>
                </c:pt>
                <c:pt idx="1">
                  <c:v> Learning Community</c:v>
                </c:pt>
                <c:pt idx="2">
                  <c:v> Research with Faculty</c:v>
                </c:pt>
                <c:pt idx="3">
                  <c:v> Internship or Field Experience</c:v>
                </c:pt>
                <c:pt idx="4">
                  <c:v> Study Abroad</c:v>
                </c:pt>
                <c:pt idx="5">
                  <c:v> Culminating Senior Experience</c:v>
                </c:pt>
              </c:strCache>
            </c:strRef>
          </c:cat>
          <c:val>
            <c:numRef>
              <c:f>HIP_SC!$Y$33:$Y$38</c:f>
              <c:numCache>
                <c:formatCode>0</c:formatCode>
                <c:ptCount val="6"/>
                <c:pt idx="0">
                  <c:v>77.777777777777786</c:v>
                </c:pt>
                <c:pt idx="1">
                  <c:v>31.111111111111111</c:v>
                </c:pt>
                <c:pt idx="2">
                  <c:v>55.555555555555557</c:v>
                </c:pt>
                <c:pt idx="3">
                  <c:v>82.222222222222214</c:v>
                </c:pt>
                <c:pt idx="4">
                  <c:v>54.54545454545454</c:v>
                </c:pt>
                <c:pt idx="5">
                  <c:v>88.888888888888886</c:v>
                </c:pt>
              </c:numCache>
            </c:numRef>
          </c:val>
        </c:ser>
        <c:dLbls>
          <c:showLegendKey val="0"/>
          <c:showVal val="0"/>
          <c:showCatName val="0"/>
          <c:showSerName val="0"/>
          <c:showPercent val="0"/>
          <c:showBubbleSize val="0"/>
        </c:dLbls>
        <c:gapWidth val="219"/>
        <c:overlap val="-27"/>
        <c:axId val="190671816"/>
        <c:axId val="190672208"/>
      </c:barChart>
      <c:catAx>
        <c:axId val="19067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0672208"/>
        <c:crosses val="autoZero"/>
        <c:auto val="1"/>
        <c:lblAlgn val="ctr"/>
        <c:lblOffset val="100"/>
        <c:noMultiLvlLbl val="0"/>
      </c:catAx>
      <c:valAx>
        <c:axId val="190672208"/>
        <c:scaling>
          <c:orientation val="minMax"/>
          <c:max val="100"/>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71816"/>
        <c:crosses val="autoZero"/>
        <c:crossBetween val="between"/>
        <c:majorUnit val="25"/>
      </c:valAx>
      <c:spPr>
        <a:solidFill>
          <a:schemeClr val="accent2">
            <a:lumMod val="20000"/>
            <a:lumOff val="80000"/>
          </a:schemeClr>
        </a:solidFill>
        <a:ln>
          <a:noFill/>
        </a:ln>
        <a:effectLst/>
      </c:spPr>
    </c:plotArea>
    <c:legend>
      <c:legendPos val="b"/>
      <c:layout>
        <c:manualLayout>
          <c:xMode val="edge"/>
          <c:yMode val="edge"/>
          <c:x val="0.25035392339354601"/>
          <c:y val="0.90798556430446198"/>
          <c:w val="0.44651301151094103"/>
          <c:h val="8.2304303504887294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2418" cy="464205"/>
          </a:xfrm>
          <a:prstGeom prst="rect">
            <a:avLst/>
          </a:prstGeom>
        </p:spPr>
        <p:txBody>
          <a:bodyPr vert="horz" lIns="92943" tIns="46471" rIns="92943" bIns="46471" rtlCol="0"/>
          <a:lstStyle>
            <a:lvl1pPr algn="l" defTabSz="878097" fontAlgn="auto">
              <a:spcBef>
                <a:spcPts val="0"/>
              </a:spcBef>
              <a:spcAft>
                <a:spcPts val="0"/>
              </a:spcAft>
              <a:defRPr sz="1200">
                <a:latin typeface="+mn-lt"/>
                <a:ea typeface="+mn-ea"/>
                <a:cs typeface="+mn-cs"/>
              </a:defRPr>
            </a:lvl1pPr>
          </a:lstStyle>
          <a:p>
            <a:pPr>
              <a:defRPr/>
            </a:pPr>
            <a:r>
              <a:rPr lang="en-US" dirty="0"/>
              <a:t>Your Institutional Report </a:t>
            </a:r>
            <a:r>
              <a:rPr lang="en-US" dirty="0" smtClean="0"/>
              <a:t>2016 </a:t>
            </a:r>
            <a:r>
              <a:rPr lang="en-US" dirty="0"/>
              <a:t>- Step by Step</a:t>
            </a:r>
          </a:p>
        </p:txBody>
      </p:sp>
      <p:sp>
        <p:nvSpPr>
          <p:cNvPr id="4" name="Footer Placeholder 3"/>
          <p:cNvSpPr>
            <a:spLocks noGrp="1"/>
          </p:cNvSpPr>
          <p:nvPr>
            <p:ph type="ftr" sz="quarter" idx="2"/>
          </p:nvPr>
        </p:nvSpPr>
        <p:spPr>
          <a:xfrm>
            <a:off x="2" y="8830660"/>
            <a:ext cx="2982418" cy="464205"/>
          </a:xfrm>
          <a:prstGeom prst="rect">
            <a:avLst/>
          </a:prstGeom>
        </p:spPr>
        <p:txBody>
          <a:bodyPr vert="horz" lIns="92943" tIns="46471" rIns="92943" bIns="46471" rtlCol="0" anchor="b"/>
          <a:lstStyle>
            <a:lvl1pPr algn="l" defTabSz="878097"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97903" y="8830660"/>
            <a:ext cx="2982418" cy="464205"/>
          </a:xfrm>
          <a:prstGeom prst="rect">
            <a:avLst/>
          </a:prstGeom>
        </p:spPr>
        <p:txBody>
          <a:bodyPr vert="horz" lIns="92943" tIns="46471" rIns="92943" bIns="46471" rtlCol="0" anchor="b"/>
          <a:lstStyle>
            <a:lvl1pPr algn="r" defTabSz="878097" fontAlgn="auto">
              <a:spcBef>
                <a:spcPts val="0"/>
              </a:spcBef>
              <a:spcAft>
                <a:spcPts val="0"/>
              </a:spcAft>
              <a:defRPr sz="1200">
                <a:latin typeface="+mn-lt"/>
                <a:ea typeface="+mn-ea"/>
                <a:cs typeface="+mn-cs"/>
              </a:defRPr>
            </a:lvl1pPr>
          </a:lstStyle>
          <a:p>
            <a:pPr>
              <a:defRPr/>
            </a:pPr>
            <a:fld id="{EA05D3C7-AB66-4F14-ADCB-3A11E8BC06F0}" type="slidenum">
              <a:rPr lang="en-US"/>
              <a:pPr>
                <a:defRPr/>
              </a:pPr>
              <a:t>‹#›</a:t>
            </a:fld>
            <a:endParaRPr lang="en-US" dirty="0"/>
          </a:p>
        </p:txBody>
      </p:sp>
    </p:spTree>
    <p:extLst>
      <p:ext uri="{BB962C8B-B14F-4D97-AF65-F5344CB8AC3E}">
        <p14:creationId xmlns:p14="http://schemas.microsoft.com/office/powerpoint/2010/main" val="69552196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82418" cy="464205"/>
          </a:xfrm>
          <a:prstGeom prst="rect">
            <a:avLst/>
          </a:prstGeom>
        </p:spPr>
        <p:txBody>
          <a:bodyPr vert="horz" lIns="92943" tIns="46471" rIns="92943" bIns="46471" rtlCol="0"/>
          <a:lstStyle>
            <a:lvl1pPr algn="l" defTabSz="878097" fontAlgn="auto">
              <a:spcBef>
                <a:spcPts val="0"/>
              </a:spcBef>
              <a:spcAft>
                <a:spcPts val="0"/>
              </a:spcAft>
              <a:defRPr sz="1200">
                <a:latin typeface="+mn-lt"/>
                <a:ea typeface="+mn-ea"/>
                <a:cs typeface="+mn-cs"/>
              </a:defRPr>
            </a:lvl1pPr>
          </a:lstStyle>
          <a:p>
            <a:pPr>
              <a:defRPr/>
            </a:pPr>
            <a:r>
              <a:rPr lang="en-US" dirty="0"/>
              <a:t>Your Institutional Report 2012 - Step by Step</a:t>
            </a:r>
          </a:p>
        </p:txBody>
      </p:sp>
      <p:sp>
        <p:nvSpPr>
          <p:cNvPr id="3" name="Date Placeholder 2"/>
          <p:cNvSpPr>
            <a:spLocks noGrp="1"/>
          </p:cNvSpPr>
          <p:nvPr>
            <p:ph type="dt" idx="1"/>
          </p:nvPr>
        </p:nvSpPr>
        <p:spPr>
          <a:xfrm>
            <a:off x="3897903" y="2"/>
            <a:ext cx="2982418" cy="464205"/>
          </a:xfrm>
          <a:prstGeom prst="rect">
            <a:avLst/>
          </a:prstGeom>
        </p:spPr>
        <p:txBody>
          <a:bodyPr vert="horz" lIns="92943" tIns="46471" rIns="92943" bIns="46471" rtlCol="0"/>
          <a:lstStyle>
            <a:lvl1pPr algn="r" defTabSz="878097" fontAlgn="auto">
              <a:spcBef>
                <a:spcPts val="0"/>
              </a:spcBef>
              <a:spcAft>
                <a:spcPts val="0"/>
              </a:spcAft>
              <a:defRPr sz="1200">
                <a:latin typeface="+mn-lt"/>
                <a:ea typeface="+mn-ea"/>
                <a:cs typeface="+mn-cs"/>
              </a:defRPr>
            </a:lvl1pPr>
          </a:lstStyle>
          <a:p>
            <a:pPr>
              <a:defRPr/>
            </a:pPr>
            <a:r>
              <a:rPr lang="en-US" dirty="0"/>
              <a:t>9/6/2012</a:t>
            </a:r>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943" tIns="46471" rIns="92943" bIns="46471" rtlCol="0" anchor="ctr"/>
          <a:lstStyle/>
          <a:p>
            <a:pPr lvl="0"/>
            <a:endParaRPr lang="en-US" noProof="0" dirty="0"/>
          </a:p>
        </p:txBody>
      </p:sp>
      <p:sp>
        <p:nvSpPr>
          <p:cNvPr id="5" name="Notes Placeholder 4"/>
          <p:cNvSpPr>
            <a:spLocks noGrp="1"/>
          </p:cNvSpPr>
          <p:nvPr>
            <p:ph type="body" sz="quarter" idx="3"/>
          </p:nvPr>
        </p:nvSpPr>
        <p:spPr>
          <a:xfrm>
            <a:off x="688481" y="4416100"/>
            <a:ext cx="5504852" cy="4182457"/>
          </a:xfrm>
          <a:prstGeom prst="rect">
            <a:avLst/>
          </a:prstGeom>
        </p:spPr>
        <p:txBody>
          <a:bodyPr vert="horz" lIns="92943" tIns="46471" rIns="92943" bIns="4647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30660"/>
            <a:ext cx="2982418" cy="464205"/>
          </a:xfrm>
          <a:prstGeom prst="rect">
            <a:avLst/>
          </a:prstGeom>
        </p:spPr>
        <p:txBody>
          <a:bodyPr vert="horz" lIns="92943" tIns="46471" rIns="92943" bIns="46471" rtlCol="0" anchor="b"/>
          <a:lstStyle>
            <a:lvl1pPr algn="l" defTabSz="878097"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97903" y="8830660"/>
            <a:ext cx="2982418" cy="464205"/>
          </a:xfrm>
          <a:prstGeom prst="rect">
            <a:avLst/>
          </a:prstGeom>
        </p:spPr>
        <p:txBody>
          <a:bodyPr vert="horz" lIns="92943" tIns="46471" rIns="92943" bIns="46471" rtlCol="0" anchor="b"/>
          <a:lstStyle>
            <a:lvl1pPr algn="r" defTabSz="878097" fontAlgn="auto">
              <a:spcBef>
                <a:spcPts val="0"/>
              </a:spcBef>
              <a:spcAft>
                <a:spcPts val="0"/>
              </a:spcAft>
              <a:defRPr sz="1200">
                <a:latin typeface="+mn-lt"/>
                <a:ea typeface="+mn-ea"/>
                <a:cs typeface="+mn-cs"/>
              </a:defRPr>
            </a:lvl1pPr>
          </a:lstStyle>
          <a:p>
            <a:pPr>
              <a:defRPr/>
            </a:pPr>
            <a:fld id="{DD8CDD0A-3B8E-4CE5-9200-22C476B59EE7}" type="slidenum">
              <a:rPr lang="en-US"/>
              <a:pPr>
                <a:defRPr/>
              </a:pPr>
              <a:t>‹#›</a:t>
            </a:fld>
            <a:endParaRPr lang="en-US" dirty="0"/>
          </a:p>
        </p:txBody>
      </p:sp>
    </p:spTree>
    <p:extLst>
      <p:ext uri="{BB962C8B-B14F-4D97-AF65-F5344CB8AC3E}">
        <p14:creationId xmlns:p14="http://schemas.microsoft.com/office/powerpoint/2010/main" val="2792745362"/>
      </p:ext>
    </p:extLst>
  </p:cSld>
  <p:clrMap bg1="lt1" tx1="dk1" bg2="lt2" tx2="dk2" accent1="accent1" accent2="accent2" accent3="accent3" accent4="accent4" accent5="accent5" accent6="accent6" hlink="hlink" folHlink="folHlink"/>
  <p:hf ftr="0"/>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2940" algn="l" defTabSz="913176" rtl="0" eaLnBrk="1" latinLnBrk="0" hangingPunct="1">
      <a:defRPr sz="1200" kern="1200">
        <a:solidFill>
          <a:schemeClr val="tx1"/>
        </a:solidFill>
        <a:latin typeface="+mn-lt"/>
        <a:ea typeface="+mn-ea"/>
        <a:cs typeface="+mn-cs"/>
      </a:defRPr>
    </a:lvl6pPr>
    <a:lvl7pPr marL="2739528" algn="l" defTabSz="913176" rtl="0" eaLnBrk="1" latinLnBrk="0" hangingPunct="1">
      <a:defRPr sz="1200" kern="1200">
        <a:solidFill>
          <a:schemeClr val="tx1"/>
        </a:solidFill>
        <a:latin typeface="+mn-lt"/>
        <a:ea typeface="+mn-ea"/>
        <a:cs typeface="+mn-cs"/>
      </a:defRPr>
    </a:lvl7pPr>
    <a:lvl8pPr marL="3196048" algn="l" defTabSz="913176" rtl="0" eaLnBrk="1" latinLnBrk="0" hangingPunct="1">
      <a:defRPr sz="1200" kern="1200">
        <a:solidFill>
          <a:schemeClr val="tx1"/>
        </a:solidFill>
        <a:latin typeface="+mn-lt"/>
        <a:ea typeface="+mn-ea"/>
        <a:cs typeface="+mn-cs"/>
      </a:defRPr>
    </a:lvl8pPr>
    <a:lvl9pPr marL="3652700" algn="l" defTabSz="91317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Osaka"/>
                <a:cs typeface="Osaka"/>
              </a:defRPr>
            </a:lvl1pPr>
            <a:lvl2pPr marL="714411" indent="-274773" eaLnBrk="0" hangingPunct="0">
              <a:defRPr>
                <a:solidFill>
                  <a:schemeClr val="tx1"/>
                </a:solidFill>
                <a:latin typeface="Arial" pitchFamily="34" charset="0"/>
                <a:ea typeface="Osaka"/>
                <a:cs typeface="Osaka"/>
              </a:defRPr>
            </a:lvl2pPr>
            <a:lvl3pPr marL="1099094" indent="-219819" eaLnBrk="0" hangingPunct="0">
              <a:defRPr>
                <a:solidFill>
                  <a:schemeClr val="tx1"/>
                </a:solidFill>
                <a:latin typeface="Arial" pitchFamily="34" charset="0"/>
                <a:ea typeface="Osaka"/>
                <a:cs typeface="Osaka"/>
              </a:defRPr>
            </a:lvl3pPr>
            <a:lvl4pPr marL="1538731" indent="-219819" eaLnBrk="0" hangingPunct="0">
              <a:defRPr>
                <a:solidFill>
                  <a:schemeClr val="tx1"/>
                </a:solidFill>
                <a:latin typeface="Arial" pitchFamily="34" charset="0"/>
                <a:ea typeface="Osaka"/>
                <a:cs typeface="Osaka"/>
              </a:defRPr>
            </a:lvl4pPr>
            <a:lvl5pPr marL="1978368" indent="-219819" eaLnBrk="0" hangingPunct="0">
              <a:defRPr>
                <a:solidFill>
                  <a:schemeClr val="tx1"/>
                </a:solidFill>
                <a:latin typeface="Arial" pitchFamily="34" charset="0"/>
                <a:ea typeface="Osaka"/>
                <a:cs typeface="Osaka"/>
              </a:defRPr>
            </a:lvl5pPr>
            <a:lvl6pPr marL="2418006" indent="-219819" defTabSz="877748" eaLnBrk="0" fontAlgn="base" hangingPunct="0">
              <a:spcBef>
                <a:spcPct val="0"/>
              </a:spcBef>
              <a:spcAft>
                <a:spcPct val="0"/>
              </a:spcAft>
              <a:defRPr>
                <a:solidFill>
                  <a:schemeClr val="tx1"/>
                </a:solidFill>
                <a:latin typeface="Arial" pitchFamily="34" charset="0"/>
                <a:ea typeface="Osaka"/>
                <a:cs typeface="Osaka"/>
              </a:defRPr>
            </a:lvl6pPr>
            <a:lvl7pPr marL="2857643" indent="-219819" defTabSz="877748" eaLnBrk="0" fontAlgn="base" hangingPunct="0">
              <a:spcBef>
                <a:spcPct val="0"/>
              </a:spcBef>
              <a:spcAft>
                <a:spcPct val="0"/>
              </a:spcAft>
              <a:defRPr>
                <a:solidFill>
                  <a:schemeClr val="tx1"/>
                </a:solidFill>
                <a:latin typeface="Arial" pitchFamily="34" charset="0"/>
                <a:ea typeface="Osaka"/>
                <a:cs typeface="Osaka"/>
              </a:defRPr>
            </a:lvl7pPr>
            <a:lvl8pPr marL="3297280" indent="-219819" defTabSz="877748" eaLnBrk="0" fontAlgn="base" hangingPunct="0">
              <a:spcBef>
                <a:spcPct val="0"/>
              </a:spcBef>
              <a:spcAft>
                <a:spcPct val="0"/>
              </a:spcAft>
              <a:defRPr>
                <a:solidFill>
                  <a:schemeClr val="tx1"/>
                </a:solidFill>
                <a:latin typeface="Arial" pitchFamily="34" charset="0"/>
                <a:ea typeface="Osaka"/>
                <a:cs typeface="Osaka"/>
              </a:defRPr>
            </a:lvl8pPr>
            <a:lvl9pPr marL="3736918" indent="-219819" defTabSz="877748" eaLnBrk="0" fontAlgn="base" hangingPunct="0">
              <a:spcBef>
                <a:spcPct val="0"/>
              </a:spcBef>
              <a:spcAft>
                <a:spcPct val="0"/>
              </a:spcAft>
              <a:defRPr>
                <a:solidFill>
                  <a:schemeClr val="tx1"/>
                </a:solidFill>
                <a:latin typeface="Arial" pitchFamily="34" charset="0"/>
                <a:ea typeface="Osaka"/>
                <a:cs typeface="Osaka"/>
              </a:defRPr>
            </a:lvl9pPr>
          </a:lstStyle>
          <a:p>
            <a:pPr defTabSz="877748" eaLnBrk="1" fontAlgn="base" hangingPunct="1">
              <a:spcBef>
                <a:spcPct val="0"/>
              </a:spcBef>
              <a:spcAft>
                <a:spcPct val="0"/>
              </a:spcAft>
            </a:pPr>
            <a:fld id="{9A93945C-5630-4B52-8144-249726A18DD7}" type="slidenum">
              <a:rPr lang="en-US" altLang="en-US" smtClean="0">
                <a:solidFill>
                  <a:srgbClr val="000000"/>
                </a:solidFill>
                <a:sym typeface="Gill Sans"/>
              </a:rPr>
              <a:pPr defTabSz="877748" eaLnBrk="1" fontAlgn="base" hangingPunct="1">
                <a:spcBef>
                  <a:spcPct val="0"/>
                </a:spcBef>
                <a:spcAft>
                  <a:spcPct val="0"/>
                </a:spcAft>
              </a:pPr>
              <a:t>1</a:t>
            </a:fld>
            <a:endParaRPr lang="en-US" altLang="en-US" dirty="0" smtClean="0">
              <a:solidFill>
                <a:srgbClr val="000000"/>
              </a:solidFill>
              <a:sym typeface="Gill Sans"/>
            </a:endParaRPr>
          </a:p>
        </p:txBody>
      </p:sp>
      <p:sp>
        <p:nvSpPr>
          <p:cNvPr id="154627" name="Rectangle 2"/>
          <p:cNvSpPr>
            <a:spLocks noGrp="1" noRot="1" noChangeAspect="1" noChangeArrowheads="1" noTextEdit="1"/>
          </p:cNvSpPr>
          <p:nvPr>
            <p:ph type="sldImg"/>
          </p:nvPr>
        </p:nvSpPr>
        <p:spPr bwMode="auto">
          <a:xfrm>
            <a:off x="1116013" y="696913"/>
            <a:ext cx="4649787"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8" name="Rectangle 3"/>
          <p:cNvSpPr>
            <a:spLocks noGrp="1" noChangeArrowheads="1"/>
          </p:cNvSpPr>
          <p:nvPr>
            <p:ph type="body" idx="1"/>
          </p:nvPr>
        </p:nvSpPr>
        <p:spPr bwMode="auto">
          <a:xfrm>
            <a:off x="688481" y="4414561"/>
            <a:ext cx="5504852" cy="41855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Tahoma" pitchFamily="34" charset="0"/>
            </a:endParaRPr>
          </a:p>
        </p:txBody>
      </p:sp>
      <p:sp>
        <p:nvSpPr>
          <p:cNvPr id="5" name="Header Placeholder 4"/>
          <p:cNvSpPr>
            <a:spLocks noGrp="1"/>
          </p:cNvSpPr>
          <p:nvPr>
            <p:ph type="hdr" sz="quarter"/>
          </p:nvPr>
        </p:nvSpPr>
        <p:spPr/>
        <p:txBody>
          <a:bodyPr/>
          <a:lstStyle/>
          <a:p>
            <a:pPr>
              <a:defRPr/>
            </a:pPr>
            <a:r>
              <a:rPr lang="en-US" dirty="0"/>
              <a:t>Your Institutional Report 2012 - Step by Step</a:t>
            </a:r>
          </a:p>
        </p:txBody>
      </p:sp>
      <p:sp>
        <p:nvSpPr>
          <p:cNvPr id="6" name="Date Placeholder 5"/>
          <p:cNvSpPr>
            <a:spLocks noGrp="1"/>
          </p:cNvSpPr>
          <p:nvPr>
            <p:ph type="dt" sz="quarter" idx="1"/>
          </p:nvPr>
        </p:nvSpPr>
        <p:spPr/>
        <p:txBody>
          <a:bodyPr/>
          <a:lstStyle/>
          <a:p>
            <a:pPr>
              <a:defRPr/>
            </a:pPr>
            <a:r>
              <a:rPr lang="en-US" dirty="0"/>
              <a:t>9/6/2012</a:t>
            </a:r>
          </a:p>
        </p:txBody>
      </p:sp>
    </p:spTree>
    <p:extLst>
      <p:ext uri="{BB962C8B-B14F-4D97-AF65-F5344CB8AC3E}">
        <p14:creationId xmlns:p14="http://schemas.microsoft.com/office/powerpoint/2010/main" val="375287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805" eaLnBrk="1" hangingPunct="1">
              <a:spcBef>
                <a:spcPct val="0"/>
              </a:spcBef>
            </a:pPr>
            <a:endParaRPr lang="en-US" altLang="en-US" b="1" dirty="0"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7748" fontAlgn="base">
              <a:spcBef>
                <a:spcPct val="0"/>
              </a:spcBef>
              <a:spcAft>
                <a:spcPct val="0"/>
              </a:spcAft>
              <a:defRPr/>
            </a:pPr>
            <a:fld id="{AA243D64-05B9-4E1D-AEEB-E1AD56CD9EAC}" type="slidenum">
              <a:rPr lang="en-US" smtClean="0">
                <a:ea typeface="Osaka"/>
                <a:cs typeface="Osaka"/>
              </a:rPr>
              <a:pPr defTabSz="877748" fontAlgn="base">
                <a:spcBef>
                  <a:spcPct val="0"/>
                </a:spcBef>
                <a:spcAft>
                  <a:spcPct val="0"/>
                </a:spcAft>
                <a:defRPr/>
              </a:pPr>
              <a:t>2</a:t>
            </a:fld>
            <a:endParaRPr lang="en-US" dirty="0" smtClean="0">
              <a:ea typeface="Osaka"/>
              <a:cs typeface="Osaka"/>
            </a:endParaRPr>
          </a:p>
        </p:txBody>
      </p:sp>
      <p:sp>
        <p:nvSpPr>
          <p:cNvPr id="5" name="Header Placeholder 4"/>
          <p:cNvSpPr>
            <a:spLocks noGrp="1"/>
          </p:cNvSpPr>
          <p:nvPr>
            <p:ph type="hdr" sz="quarter"/>
          </p:nvPr>
        </p:nvSpPr>
        <p:spPr/>
        <p:txBody>
          <a:bodyPr/>
          <a:lstStyle/>
          <a:p>
            <a:pPr>
              <a:defRPr/>
            </a:pPr>
            <a:r>
              <a:rPr lang="en-US" dirty="0"/>
              <a:t>Your Institutional Report 2012 - Step by Step</a:t>
            </a:r>
          </a:p>
        </p:txBody>
      </p:sp>
      <p:sp>
        <p:nvSpPr>
          <p:cNvPr id="6" name="Date Placeholder 5"/>
          <p:cNvSpPr>
            <a:spLocks noGrp="1"/>
          </p:cNvSpPr>
          <p:nvPr>
            <p:ph type="dt" sz="quarter" idx="1"/>
          </p:nvPr>
        </p:nvSpPr>
        <p:spPr/>
        <p:txBody>
          <a:bodyPr/>
          <a:lstStyle/>
          <a:p>
            <a:pPr>
              <a:defRPr/>
            </a:pPr>
            <a:r>
              <a:rPr lang="en-US" dirty="0"/>
              <a:t>9/6/2012</a:t>
            </a:r>
          </a:p>
        </p:txBody>
      </p:sp>
    </p:spTree>
    <p:extLst>
      <p:ext uri="{BB962C8B-B14F-4D97-AF65-F5344CB8AC3E}">
        <p14:creationId xmlns:p14="http://schemas.microsoft.com/office/powerpoint/2010/main" val="223481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4EB121-818B-4E58-B6CA-AE8CE965B9BE}" type="slidenum">
              <a:rPr lang="en-US" smtClean="0">
                <a:latin typeface="Arial" pitchFamily="34" charset="0"/>
              </a:rPr>
              <a:pPr fontAlgn="base">
                <a:spcBef>
                  <a:spcPct val="0"/>
                </a:spcBef>
                <a:spcAft>
                  <a:spcPct val="0"/>
                </a:spcAft>
              </a:pPr>
              <a:t>6</a:t>
            </a:fld>
            <a:endParaRPr lang="en-US" dirty="0" smtClean="0">
              <a:latin typeface="Arial" pitchFamily="34" charset="0"/>
            </a:endParaRPr>
          </a:p>
        </p:txBody>
      </p:sp>
      <p:sp>
        <p:nvSpPr>
          <p:cNvPr id="76803" name="Rectangle 2"/>
          <p:cNvSpPr>
            <a:spLocks noGrp="1" noRot="1" noChangeAspect="1" noChangeArrowheads="1" noTextEdit="1"/>
          </p:cNvSpPr>
          <p:nvPr>
            <p:ph type="sldImg"/>
          </p:nvPr>
        </p:nvSpPr>
        <p:spPr bwMode="auto">
          <a:xfrm>
            <a:off x="1200150" y="722313"/>
            <a:ext cx="4806950" cy="3605212"/>
          </a:xfrm>
          <a:solidFill>
            <a:srgbClr val="FFFFFF"/>
          </a:solidFill>
          <a:ln>
            <a:solidFill>
              <a:srgbClr val="000000"/>
            </a:solidFill>
            <a:miter lim="800000"/>
            <a:headEnd/>
            <a:tailEnd/>
          </a:ln>
        </p:spPr>
      </p:sp>
      <p:sp>
        <p:nvSpPr>
          <p:cNvPr id="76804" name="Rectangle 3"/>
          <p:cNvSpPr>
            <a:spLocks noGrp="1" noChangeArrowheads="1"/>
          </p:cNvSpPr>
          <p:nvPr>
            <p:ph type="body" idx="1"/>
          </p:nvPr>
        </p:nvSpPr>
        <p:spPr bwMode="auto">
          <a:xfrm>
            <a:off x="960953" y="4567466"/>
            <a:ext cx="5285232" cy="4324481"/>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latin typeface="Arial" pitchFamily="34" charset="0"/>
            </a:endParaRPr>
          </a:p>
        </p:txBody>
      </p:sp>
    </p:spTree>
    <p:extLst>
      <p:ext uri="{BB962C8B-B14F-4D97-AF65-F5344CB8AC3E}">
        <p14:creationId xmlns:p14="http://schemas.microsoft.com/office/powerpoint/2010/main" val="1627973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p>
            <a:pPr>
              <a:defRPr/>
            </a:pPr>
            <a:fld id="{E8B0D3DB-EAB8-4263-83BA-9FE2F6311131}" type="slidenum">
              <a:rPr lang="en-US">
                <a:solidFill>
                  <a:prstClr val="black"/>
                </a:solidFill>
              </a:rPr>
              <a:pPr>
                <a:defRPr/>
              </a:pPr>
              <a:t>19</a:t>
            </a:fld>
            <a:endParaRPr lang="en-US" dirty="0">
              <a:solidFill>
                <a:prstClr val="black"/>
              </a:solidFill>
            </a:endParaRPr>
          </a:p>
        </p:txBody>
      </p:sp>
      <p:sp>
        <p:nvSpPr>
          <p:cNvPr id="185347" name="Rectangle 7"/>
          <p:cNvSpPr txBox="1">
            <a:spLocks noGrp="1" noChangeArrowheads="1"/>
          </p:cNvSpPr>
          <p:nvPr/>
        </p:nvSpPr>
        <p:spPr bwMode="auto">
          <a:xfrm>
            <a:off x="4157762" y="9118604"/>
            <a:ext cx="3181246" cy="481013"/>
          </a:xfrm>
          <a:prstGeom prst="rect">
            <a:avLst/>
          </a:prstGeom>
          <a:noFill/>
          <a:ln w="9525">
            <a:noFill/>
            <a:miter lim="800000"/>
            <a:headEnd/>
            <a:tailEnd/>
          </a:ln>
        </p:spPr>
        <p:txBody>
          <a:bodyPr lIns="97403" tIns="48702" rIns="97403" bIns="48702" anchor="b"/>
          <a:lstStyle/>
          <a:p>
            <a:pPr algn="r"/>
            <a:fld id="{87E0D479-AB5A-4146-8224-9A8DB7E6DD09}" type="slidenum">
              <a:rPr lang="en-US" sz="1400">
                <a:solidFill>
                  <a:prstClr val="black"/>
                </a:solidFill>
              </a:rPr>
              <a:pPr algn="r"/>
              <a:t>19</a:t>
            </a:fld>
            <a:endParaRPr lang="en-US" sz="1400" dirty="0">
              <a:solidFill>
                <a:prstClr val="black"/>
              </a:solidFill>
            </a:endParaRPr>
          </a:p>
        </p:txBody>
      </p:sp>
      <p:sp>
        <p:nvSpPr>
          <p:cNvPr id="185348" name="Rectangle 7"/>
          <p:cNvSpPr txBox="1">
            <a:spLocks noGrp="1" noChangeArrowheads="1"/>
          </p:cNvSpPr>
          <p:nvPr/>
        </p:nvSpPr>
        <p:spPr bwMode="auto">
          <a:xfrm>
            <a:off x="4157765" y="9120188"/>
            <a:ext cx="3182839" cy="481012"/>
          </a:xfrm>
          <a:prstGeom prst="rect">
            <a:avLst/>
          </a:prstGeom>
          <a:noFill/>
          <a:ln w="9525">
            <a:noFill/>
            <a:miter lim="800000"/>
            <a:headEnd/>
            <a:tailEnd/>
          </a:ln>
        </p:spPr>
        <p:txBody>
          <a:bodyPr lIns="95569" tIns="47784" rIns="95569" bIns="47784" anchor="b"/>
          <a:lstStyle/>
          <a:p>
            <a:pPr algn="r" defTabSz="951892"/>
            <a:fld id="{3FDEFBF8-02FA-4993-BC31-CB764200B973}" type="slidenum">
              <a:rPr lang="en-US" sz="1400" b="1">
                <a:solidFill>
                  <a:srgbClr val="0000FF"/>
                </a:solidFill>
                <a:latin typeface="Lucida Grande"/>
                <a:ea typeface="ヒラギノ角ゴ Pro W3" pitchFamily="4" charset="-128"/>
              </a:rPr>
              <a:pPr algn="r" defTabSz="951892"/>
              <a:t>19</a:t>
            </a:fld>
            <a:endParaRPr lang="en-US" sz="1400" b="1" dirty="0">
              <a:solidFill>
                <a:srgbClr val="0000FF"/>
              </a:solidFill>
              <a:latin typeface="Lucida Grande"/>
              <a:ea typeface="ヒラギノ角ゴ Pro W3" pitchFamily="4" charset="-128"/>
            </a:endParaRPr>
          </a:p>
        </p:txBody>
      </p:sp>
      <p:sp>
        <p:nvSpPr>
          <p:cNvPr id="185349" name="Rectangle 2"/>
          <p:cNvSpPr>
            <a:spLocks noGrp="1" noRot="1" noChangeAspect="1" noChangeArrowheads="1" noTextEdit="1"/>
          </p:cNvSpPr>
          <p:nvPr>
            <p:ph type="sldImg"/>
          </p:nvPr>
        </p:nvSpPr>
        <p:spPr bwMode="auto">
          <a:xfrm>
            <a:off x="1270000" y="717550"/>
            <a:ext cx="4802188" cy="3602038"/>
          </a:xfrm>
          <a:noFill/>
          <a:ln>
            <a:solidFill>
              <a:srgbClr val="000000"/>
            </a:solidFill>
            <a:miter lim="800000"/>
            <a:headEnd/>
            <a:tailEnd/>
          </a:ln>
        </p:spPr>
      </p:sp>
      <p:sp>
        <p:nvSpPr>
          <p:cNvPr id="185350" name="Rectangle 3"/>
          <p:cNvSpPr>
            <a:spLocks noGrp="1" noChangeArrowheads="1"/>
          </p:cNvSpPr>
          <p:nvPr>
            <p:ph type="body" idx="1"/>
          </p:nvPr>
        </p:nvSpPr>
        <p:spPr bwMode="auto">
          <a:xfrm>
            <a:off x="978111" y="4562479"/>
            <a:ext cx="5384381" cy="4321175"/>
          </a:xfrm>
          <a:noFill/>
        </p:spPr>
        <p:txBody>
          <a:bodyPr wrap="square" lIns="95569" tIns="47784" rIns="95569" bIns="47784" numCol="1" anchor="t" anchorCtr="0" compatLnSpc="1">
            <a:prstTxWarp prst="textNoShape">
              <a:avLst/>
            </a:prstTxWarp>
          </a:bodyPr>
          <a:lstStyle/>
          <a:p>
            <a:endParaRPr lang="en-US" dirty="0" smtClean="0">
              <a:solidFill>
                <a:srgbClr val="780032"/>
              </a:solidFill>
              <a:cs typeface="Arial" pitchFamily="34" charset="0"/>
            </a:endParaRPr>
          </a:p>
        </p:txBody>
      </p:sp>
    </p:spTree>
    <p:extLst>
      <p:ext uri="{BB962C8B-B14F-4D97-AF65-F5344CB8AC3E}">
        <p14:creationId xmlns:p14="http://schemas.microsoft.com/office/powerpoint/2010/main" val="235545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defTabSz="921496">
              <a:defRPr/>
            </a:pPr>
            <a:r>
              <a:rPr lang="en-US" dirty="0" smtClean="0"/>
              <a:t>Fostering transformational learning is about teaching for change; as originally introduced by Mezirow, transformative learning is the process by which we call into question our taken for granted frames of reference so that they may generate beliefs and opinions that will prove more true or justified to guide action.  Transformational education has since become "a movement that encourages the recovery and development of much of the academy as a liberating and capacity-building environment" (Palmer &amp; Zajonc, 2010, p. vii). </a:t>
            </a:r>
          </a:p>
          <a:p>
            <a:endParaRPr lang="en-US" dirty="0" smtClean="0"/>
          </a:p>
          <a:p>
            <a:r>
              <a:rPr lang="en-US" dirty="0" smtClean="0"/>
              <a:t> “High-impact practices are developmentally powerful because they contribute and concentrate other empirically validated </a:t>
            </a:r>
          </a:p>
          <a:p>
            <a:r>
              <a:rPr lang="en-US" dirty="0" smtClean="0"/>
              <a:t>pedagogical approaches into a single multidimensional activity that unfolds over an extended period of time. </a:t>
            </a:r>
          </a:p>
          <a:p>
            <a:r>
              <a:rPr lang="en-US" dirty="0" smtClean="0"/>
              <a:t>These practices are at the heart of a liberal education.” </a:t>
            </a:r>
          </a:p>
          <a:p>
            <a:r>
              <a:rPr lang="en-US" dirty="0" smtClean="0"/>
              <a:t>(George Kuh, 2010, in AACU’s </a:t>
            </a:r>
            <a:r>
              <a:rPr lang="en-US" i="1" dirty="0" smtClean="0"/>
              <a:t>Five High-Impact Practices: Research on Learning Outcomes, Completion and Quality, p. xiii.) </a:t>
            </a:r>
            <a:endParaRPr lang="en-US" dirty="0" smtClean="0"/>
          </a:p>
        </p:txBody>
      </p:sp>
      <p:sp>
        <p:nvSpPr>
          <p:cNvPr id="4" name="Slide Number Placeholder 3"/>
          <p:cNvSpPr>
            <a:spLocks noGrp="1"/>
          </p:cNvSpPr>
          <p:nvPr>
            <p:ph type="sldNum" sz="quarter" idx="5"/>
          </p:nvPr>
        </p:nvSpPr>
        <p:spPr/>
        <p:txBody>
          <a:bodyPr/>
          <a:lstStyle/>
          <a:p>
            <a:pPr>
              <a:defRPr/>
            </a:pPr>
            <a:fld id="{136D9800-60DC-4105-8B66-292586371C1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517917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443C30-4B66-C946-A599-73A678FB4652}" type="slidenum">
              <a:rPr lang="en-US" smtClean="0"/>
              <a:pPr>
                <a:defRPr/>
              </a:pPr>
              <a:t>21</a:t>
            </a:fld>
            <a:endParaRPr lang="en-US" dirty="0"/>
          </a:p>
        </p:txBody>
      </p:sp>
    </p:spTree>
    <p:extLst>
      <p:ext uri="{BB962C8B-B14F-4D97-AF65-F5344CB8AC3E}">
        <p14:creationId xmlns:p14="http://schemas.microsoft.com/office/powerpoint/2010/main" val="1857914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To illustrate, consider how participation in high-impact practices</a:t>
            </a:r>
          </a:p>
          <a:p>
            <a:r>
              <a:rPr lang="en-US" sz="1200" dirty="0" smtClean="0"/>
              <a:t>varies according to specific majors (Figure 2). For example,</a:t>
            </a:r>
          </a:p>
          <a:p>
            <a:r>
              <a:rPr lang="en-US" sz="1200" dirty="0" smtClean="0"/>
              <a:t>internship or practicum experiences were most common among seniors majoring in journalism and education and least common</a:t>
            </a:r>
          </a:p>
          <a:p>
            <a:r>
              <a:rPr lang="en-US" sz="1200" dirty="0" smtClean="0"/>
              <a:t>among accounting and business administration majors. Similarly,</a:t>
            </a:r>
          </a:p>
          <a:p>
            <a:r>
              <a:rPr lang="en-US" sz="1200" dirty="0" smtClean="0"/>
              <a:t>seniors in nursing were far more likely to do service-learning</a:t>
            </a:r>
          </a:p>
          <a:p>
            <a:r>
              <a:rPr lang="en-US" sz="1200" dirty="0" smtClean="0"/>
              <a:t>in their courses than were mathematics or physics majors.</a:t>
            </a:r>
          </a:p>
          <a:p>
            <a:r>
              <a:rPr lang="en-US" sz="1200" dirty="0" smtClean="0"/>
              <a:t>Understanding this variation should help campus leaders place</a:t>
            </a:r>
          </a:p>
          <a:p>
            <a:r>
              <a:rPr lang="en-US" sz="1200" dirty="0" smtClean="0"/>
              <a:t>the student experience in context and possibly to focus campus</a:t>
            </a:r>
          </a:p>
          <a:p>
            <a:r>
              <a:rPr lang="en-US" sz="1200" dirty="0" smtClean="0"/>
              <a:t>conversations about potential changes.</a:t>
            </a:r>
          </a:p>
          <a:p>
            <a:endParaRPr lang="en-US" dirty="0"/>
          </a:p>
        </p:txBody>
      </p:sp>
      <p:sp>
        <p:nvSpPr>
          <p:cNvPr id="4" name="Slide Number Placeholder 3"/>
          <p:cNvSpPr>
            <a:spLocks noGrp="1"/>
          </p:cNvSpPr>
          <p:nvPr>
            <p:ph type="sldNum" sz="quarter" idx="10"/>
          </p:nvPr>
        </p:nvSpPr>
        <p:spPr/>
        <p:txBody>
          <a:bodyPr/>
          <a:lstStyle/>
          <a:p>
            <a:pPr>
              <a:defRPr/>
            </a:pPr>
            <a:fld id="{1984A2BC-81E6-48BE-AF13-03AB3FE8D7CA}" type="slidenum">
              <a:rPr lang="en-US" smtClean="0"/>
              <a:pPr>
                <a:defRPr/>
              </a:pPr>
              <a:t>27</a:t>
            </a:fld>
            <a:endParaRPr lang="en-US" dirty="0"/>
          </a:p>
        </p:txBody>
      </p:sp>
    </p:spTree>
    <p:extLst>
      <p:ext uri="{BB962C8B-B14F-4D97-AF65-F5344CB8AC3E}">
        <p14:creationId xmlns:p14="http://schemas.microsoft.com/office/powerpoint/2010/main" val="710314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188201" y="2057400"/>
            <a:ext cx="1828800" cy="1828800"/>
          </a:xfrm>
          <a:prstGeom prst="rect">
            <a:avLst/>
          </a:prstGeom>
          <a:solidFill>
            <a:srgbClr val="7A1A57"/>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4" name="Rectangle 5"/>
          <p:cNvSpPr>
            <a:spLocks noChangeArrowheads="1"/>
          </p:cNvSpPr>
          <p:nvPr userDrawn="1"/>
        </p:nvSpPr>
        <p:spPr bwMode="auto">
          <a:xfrm>
            <a:off x="5873750" y="136525"/>
            <a:ext cx="3133723" cy="1828800"/>
          </a:xfrm>
          <a:prstGeom prst="rect">
            <a:avLst/>
          </a:prstGeom>
          <a:solidFill>
            <a:srgbClr val="002D62"/>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5" name="Rectangle 6"/>
          <p:cNvSpPr>
            <a:spLocks noChangeArrowheads="1"/>
          </p:cNvSpPr>
          <p:nvPr userDrawn="1"/>
        </p:nvSpPr>
        <p:spPr bwMode="auto">
          <a:xfrm>
            <a:off x="5873750" y="2057400"/>
            <a:ext cx="1219200" cy="1828800"/>
          </a:xfrm>
          <a:prstGeom prst="rect">
            <a:avLst/>
          </a:prstGeom>
          <a:solidFill>
            <a:srgbClr val="FFC000"/>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6" name="Rectangle 7"/>
          <p:cNvSpPr>
            <a:spLocks noChangeArrowheads="1"/>
          </p:cNvSpPr>
          <p:nvPr/>
        </p:nvSpPr>
        <p:spPr bwMode="auto">
          <a:xfrm>
            <a:off x="152400" y="136525"/>
            <a:ext cx="3733800" cy="3749675"/>
          </a:xfrm>
          <a:prstGeom prst="rect">
            <a:avLst/>
          </a:prstGeom>
          <a:solidFill>
            <a:srgbClr val="002D62"/>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7" name="Rectangle 8"/>
          <p:cNvSpPr>
            <a:spLocks noChangeArrowheads="1"/>
          </p:cNvSpPr>
          <p:nvPr userDrawn="1"/>
        </p:nvSpPr>
        <p:spPr bwMode="auto">
          <a:xfrm>
            <a:off x="3962400" y="136525"/>
            <a:ext cx="1828800" cy="1828800"/>
          </a:xfrm>
          <a:prstGeom prst="rect">
            <a:avLst/>
          </a:prstGeom>
          <a:solidFill>
            <a:srgbClr val="7A1A57"/>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8" name="Rectangle 9"/>
          <p:cNvSpPr>
            <a:spLocks noChangeArrowheads="1"/>
          </p:cNvSpPr>
          <p:nvPr userDrawn="1"/>
        </p:nvSpPr>
        <p:spPr bwMode="auto">
          <a:xfrm>
            <a:off x="3962400" y="2057400"/>
            <a:ext cx="1828800" cy="1828800"/>
          </a:xfrm>
          <a:prstGeom prst="rect">
            <a:avLst/>
          </a:prstGeom>
          <a:solidFill>
            <a:srgbClr val="002D62"/>
          </a:solidFill>
          <a:ln>
            <a:noFill/>
          </a:ln>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pic>
        <p:nvPicPr>
          <p:cNvPr id="9"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pic>
        <p:nvPicPr>
          <p:cNvPr id="11"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6060441" y="273685"/>
            <a:ext cx="281940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99560" y="2194560"/>
            <a:ext cx="15544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25361" y="2194560"/>
            <a:ext cx="1554480"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4267200" y="4267205"/>
            <a:ext cx="4533900" cy="1981200"/>
          </a:xfrm>
        </p:spPr>
        <p:txBody>
          <a:bodyPr>
            <a:normAutofit/>
          </a:bodyPr>
          <a:lstStyle>
            <a:lvl1pPr marL="0" indent="0" algn="ctr">
              <a:buNone/>
              <a:defRPr sz="2400" b="0">
                <a:solidFill>
                  <a:srgbClr val="7A1A57"/>
                </a:solidFill>
              </a:defRPr>
            </a:lvl1pPr>
            <a:lvl2pPr marL="456579" indent="0" algn="ctr">
              <a:buNone/>
              <a:defRPr>
                <a:solidFill>
                  <a:schemeClr val="tx1">
                    <a:tint val="75000"/>
                  </a:schemeClr>
                </a:solidFill>
              </a:defRPr>
            </a:lvl2pPr>
            <a:lvl3pPr marL="913158" indent="0" algn="ctr">
              <a:buNone/>
              <a:defRPr>
                <a:solidFill>
                  <a:schemeClr val="tx1">
                    <a:tint val="75000"/>
                  </a:schemeClr>
                </a:solidFill>
              </a:defRPr>
            </a:lvl3pPr>
            <a:lvl4pPr marL="1369737" indent="0" algn="ctr">
              <a:buNone/>
              <a:defRPr>
                <a:solidFill>
                  <a:schemeClr val="tx1">
                    <a:tint val="75000"/>
                  </a:schemeClr>
                </a:solidFill>
              </a:defRPr>
            </a:lvl4pPr>
            <a:lvl5pPr marL="1826316" indent="0" algn="ctr">
              <a:buNone/>
              <a:defRPr>
                <a:solidFill>
                  <a:schemeClr val="tx1">
                    <a:tint val="75000"/>
                  </a:schemeClr>
                </a:solidFill>
              </a:defRPr>
            </a:lvl5pPr>
            <a:lvl6pPr marL="2282895" indent="0" algn="ctr">
              <a:buNone/>
              <a:defRPr>
                <a:solidFill>
                  <a:schemeClr val="tx1">
                    <a:tint val="75000"/>
                  </a:schemeClr>
                </a:solidFill>
              </a:defRPr>
            </a:lvl6pPr>
            <a:lvl7pPr marL="2739474" indent="0" algn="ctr">
              <a:buNone/>
              <a:defRPr>
                <a:solidFill>
                  <a:schemeClr val="tx1">
                    <a:tint val="75000"/>
                  </a:schemeClr>
                </a:solidFill>
              </a:defRPr>
            </a:lvl7pPr>
            <a:lvl8pPr marL="3195984" indent="0" algn="ctr">
              <a:buNone/>
              <a:defRPr>
                <a:solidFill>
                  <a:schemeClr val="tx1">
                    <a:tint val="75000"/>
                  </a:schemeClr>
                </a:solidFill>
              </a:defRPr>
            </a:lvl8pPr>
            <a:lvl9pPr marL="3652628"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298760467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79" indent="0">
              <a:buNone/>
              <a:defRPr sz="2800"/>
            </a:lvl2pPr>
            <a:lvl3pPr marL="913158" indent="0">
              <a:buNone/>
              <a:defRPr sz="2400"/>
            </a:lvl3pPr>
            <a:lvl4pPr marL="1369737" indent="0">
              <a:buNone/>
              <a:defRPr sz="2000"/>
            </a:lvl4pPr>
            <a:lvl5pPr marL="1826316" indent="0">
              <a:buNone/>
              <a:defRPr sz="2000"/>
            </a:lvl5pPr>
            <a:lvl6pPr marL="2282895" indent="0">
              <a:buNone/>
              <a:defRPr sz="2000"/>
            </a:lvl6pPr>
            <a:lvl7pPr marL="2739474" indent="0">
              <a:buNone/>
              <a:defRPr sz="2000"/>
            </a:lvl7pPr>
            <a:lvl8pPr marL="3195984" indent="0">
              <a:buNone/>
              <a:defRPr sz="2000"/>
            </a:lvl8pPr>
            <a:lvl9pPr marL="3652628"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579" indent="0">
              <a:buNone/>
              <a:defRPr sz="1200"/>
            </a:lvl2pPr>
            <a:lvl3pPr marL="913158" indent="0">
              <a:buNone/>
              <a:defRPr sz="1000"/>
            </a:lvl3pPr>
            <a:lvl4pPr marL="1369737" indent="0">
              <a:buNone/>
              <a:defRPr sz="900"/>
            </a:lvl4pPr>
            <a:lvl5pPr marL="1826316" indent="0">
              <a:buNone/>
              <a:defRPr sz="900"/>
            </a:lvl5pPr>
            <a:lvl6pPr marL="2282895" indent="0">
              <a:buNone/>
              <a:defRPr sz="900"/>
            </a:lvl6pPr>
            <a:lvl7pPr marL="2739474" indent="0">
              <a:buNone/>
              <a:defRPr sz="900"/>
            </a:lvl7pPr>
            <a:lvl8pPr marL="3195984" indent="0">
              <a:buNone/>
              <a:defRPr sz="900"/>
            </a:lvl8pPr>
            <a:lvl9pPr marL="3652628" indent="0">
              <a:buNone/>
              <a:defRPr sz="900"/>
            </a:lvl9pPr>
          </a:lstStyle>
          <a:p>
            <a:pPr lvl="0"/>
            <a:r>
              <a:rPr lang="en-US" smtClean="0"/>
              <a:t>Click to edit Master text styles</a:t>
            </a:r>
          </a:p>
        </p:txBody>
      </p:sp>
    </p:spTree>
    <p:extLst>
      <p:ext uri="{BB962C8B-B14F-4D97-AF65-F5344CB8AC3E}">
        <p14:creationId xmlns:p14="http://schemas.microsoft.com/office/powerpoint/2010/main" val="1650342451"/>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31837" y="76200"/>
            <a:ext cx="8107367"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2286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447802"/>
            <a:ext cx="42291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52905"/>
            <a:ext cx="42291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76">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7" name="Footer Placeholder 6"/>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76" eaLnBrk="0" hangingPunct="0">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8" name="Slide Number Placeholder 7"/>
          <p:cNvSpPr>
            <a:spLocks noGrp="1"/>
          </p:cNvSpPr>
          <p:nvPr>
            <p:ph type="sldNum" sz="quarter" idx="12"/>
          </p:nvPr>
        </p:nvSpPr>
        <p:spPr/>
        <p:txBody>
          <a:bodyPr/>
          <a:lstStyle>
            <a:lvl1pPr fontAlgn="auto">
              <a:spcBef>
                <a:spcPts val="0"/>
              </a:spcBef>
              <a:spcAft>
                <a:spcPts val="0"/>
              </a:spcAft>
              <a:defRPr/>
            </a:lvl1pPr>
          </a:lstStyle>
          <a:p>
            <a:pPr>
              <a:defRPr/>
            </a:pPr>
            <a:fld id="{31FC20F1-EBCD-4FE9-B22C-5F495B3DF76B}" type="slidenum">
              <a:rPr lang="en-US"/>
              <a:pPr>
                <a:defRPr/>
              </a:pPr>
              <a:t>‹#›</a:t>
            </a:fld>
            <a:endParaRPr lang="en-US" dirty="0"/>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478242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79" indent="0" algn="ctr">
              <a:buNone/>
              <a:defRPr>
                <a:solidFill>
                  <a:schemeClr val="tx1">
                    <a:tint val="75000"/>
                  </a:schemeClr>
                </a:solidFill>
              </a:defRPr>
            </a:lvl2pPr>
            <a:lvl3pPr marL="913158" indent="0" algn="ctr">
              <a:buNone/>
              <a:defRPr>
                <a:solidFill>
                  <a:schemeClr val="tx1">
                    <a:tint val="75000"/>
                  </a:schemeClr>
                </a:solidFill>
              </a:defRPr>
            </a:lvl3pPr>
            <a:lvl4pPr marL="1369737" indent="0" algn="ctr">
              <a:buNone/>
              <a:defRPr>
                <a:solidFill>
                  <a:schemeClr val="tx1">
                    <a:tint val="75000"/>
                  </a:schemeClr>
                </a:solidFill>
              </a:defRPr>
            </a:lvl4pPr>
            <a:lvl5pPr marL="1826316" indent="0" algn="ctr">
              <a:buNone/>
              <a:defRPr>
                <a:solidFill>
                  <a:schemeClr val="tx1">
                    <a:tint val="75000"/>
                  </a:schemeClr>
                </a:solidFill>
              </a:defRPr>
            </a:lvl5pPr>
            <a:lvl6pPr marL="2282895" indent="0" algn="ctr">
              <a:buNone/>
              <a:defRPr>
                <a:solidFill>
                  <a:schemeClr val="tx1">
                    <a:tint val="75000"/>
                  </a:schemeClr>
                </a:solidFill>
              </a:defRPr>
            </a:lvl6pPr>
            <a:lvl7pPr marL="2739474" indent="0" algn="ctr">
              <a:buNone/>
              <a:defRPr>
                <a:solidFill>
                  <a:schemeClr val="tx1">
                    <a:tint val="75000"/>
                  </a:schemeClr>
                </a:solidFill>
              </a:defRPr>
            </a:lvl7pPr>
            <a:lvl8pPr marL="3195984" indent="0" algn="ctr">
              <a:buNone/>
              <a:defRPr>
                <a:solidFill>
                  <a:schemeClr val="tx1">
                    <a:tint val="75000"/>
                  </a:schemeClr>
                </a:solidFill>
              </a:defRPr>
            </a:lvl8pPr>
            <a:lvl9pPr marL="365262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76">
              <a:defRPr sz="2900">
                <a:solidFill>
                  <a:srgbClr val="000000"/>
                </a:solidFill>
                <a:latin typeface="Gill Sans" charset="0"/>
                <a:ea typeface="ヒラギノ角ゴ ProN W3" charset="0"/>
                <a:cs typeface="ヒラギノ角ゴ ProN W3" charset="0"/>
                <a:sym typeface="Gill Sans"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436" tIns="45716" rIns="91436" bIns="45716"/>
          <a:lstStyle>
            <a:lvl1pPr algn="ctr" defTabSz="913176">
              <a:defRPr sz="2900">
                <a:solidFill>
                  <a:srgbClr val="000000"/>
                </a:solidFill>
                <a:latin typeface="Arial"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691295C-ECDB-40F8-985A-21889DAEFD64}" type="slidenum">
              <a:rPr lang="en-US"/>
              <a:pPr>
                <a:defRPr/>
              </a:pPr>
              <a:t>‹#›</a:t>
            </a:fld>
            <a:endParaRPr lang="en-US" dirty="0"/>
          </a:p>
        </p:txBody>
      </p:sp>
    </p:spTree>
    <p:extLst>
      <p:ext uri="{BB962C8B-B14F-4D97-AF65-F5344CB8AC3E}">
        <p14:creationId xmlns:p14="http://schemas.microsoft.com/office/powerpoint/2010/main" val="1710450209"/>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5867400" y="2057400"/>
            <a:ext cx="12192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ea typeface="ヒラギノ角ゴ ProN W3"/>
              <a:cs typeface="ヒラギノ角ゴ ProN W3"/>
              <a:sym typeface="Gill Sans"/>
            </a:endParaRPr>
          </a:p>
        </p:txBody>
      </p:sp>
      <p:sp>
        <p:nvSpPr>
          <p:cNvPr id="4" name="Rectangle 6"/>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ea typeface="ヒラギノ角ゴ ProN W3"/>
              <a:cs typeface="ヒラギノ角ゴ ProN W3"/>
              <a:sym typeface="Gill Sans"/>
            </a:endParaRPr>
          </a:p>
        </p:txBody>
      </p:sp>
      <p:sp>
        <p:nvSpPr>
          <p:cNvPr id="5" name="Rectangle 7"/>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ea typeface="ヒラギノ角ゴ ProN W3"/>
              <a:cs typeface="ヒラギノ角ゴ ProN W3"/>
              <a:sym typeface="Gill Sans"/>
            </a:endParaRPr>
          </a:p>
        </p:txBody>
      </p:sp>
      <p:sp>
        <p:nvSpPr>
          <p:cNvPr id="6" name="Rectangle 8"/>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ea typeface="ヒラギノ角ゴ ProN W3"/>
              <a:cs typeface="ヒラギノ角ゴ ProN W3"/>
              <a:sym typeface="Gill Sans"/>
            </a:endParaRPr>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lIns="91436" tIns="45716" rIns="91436" bIns="45716" anchor="ctr"/>
          <a:lstStyle>
            <a:lvl1pPr eaLnBrk="0" hangingPunct="0">
              <a:defRPr sz="3200">
                <a:solidFill>
                  <a:srgbClr val="000000"/>
                </a:solidFill>
                <a:latin typeface="Gill Sans"/>
                <a:ea typeface="ヒラギノ角ゴ ProN W3"/>
                <a:cs typeface="ヒラギノ角ゴ ProN W3"/>
                <a:sym typeface="Gill Sans"/>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algn="ctr" defTabSz="914247" eaLnBrk="1" hangingPunct="1">
              <a:defRPr/>
            </a:pPr>
            <a:r>
              <a:rPr lang="en-US" sz="4800" dirty="0" smtClean="0">
                <a:solidFill>
                  <a:srgbClr val="FFF5B5"/>
                </a:solidFill>
                <a:latin typeface="Tahoma" pitchFamily="34" charset="0"/>
                <a:ea typeface="ヒラギノ角ゴ ProN W6"/>
                <a:cs typeface="ヒラギノ角ゴ ProN W6"/>
              </a:rPr>
              <a:t/>
            </a:r>
            <a:br>
              <a:rPr lang="en-US" sz="4800" dirty="0" smtClean="0">
                <a:solidFill>
                  <a:srgbClr val="FFF5B5"/>
                </a:solidFill>
                <a:latin typeface="Tahoma" pitchFamily="34" charset="0"/>
                <a:ea typeface="ヒラギノ角ゴ ProN W6"/>
                <a:cs typeface="ヒラギノ角ゴ ProN W6"/>
              </a:rPr>
            </a:br>
            <a:endParaRPr lang="en-US" sz="4800" dirty="0" smtClean="0">
              <a:solidFill>
                <a:srgbClr val="FFF5B5"/>
              </a:solidFill>
              <a:latin typeface="Tahoma" pitchFamily="34" charset="0"/>
              <a:ea typeface="ヒラギノ角ゴ ProN W6"/>
              <a:cs typeface="ヒラギノ角ゴ ProN W6"/>
            </a:endParaRPr>
          </a:p>
        </p:txBody>
      </p:sp>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5867400" y="152400"/>
            <a:ext cx="3138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38600" y="2133600"/>
            <a:ext cx="1689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62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4267200" y="4267205"/>
            <a:ext cx="4533900" cy="1981200"/>
          </a:xfrm>
        </p:spPr>
        <p:txBody>
          <a:bodyPr>
            <a:normAutofit/>
          </a:bodyPr>
          <a:lstStyle>
            <a:lvl1pPr marL="0" indent="0" algn="ctr">
              <a:buNone/>
              <a:defRPr sz="2400" b="0">
                <a:solidFill>
                  <a:srgbClr val="660033"/>
                </a:solidFill>
              </a:defRPr>
            </a:lvl1pPr>
            <a:lvl2pPr marL="457115" indent="0" algn="ctr">
              <a:buNone/>
              <a:defRPr>
                <a:solidFill>
                  <a:schemeClr val="tx1">
                    <a:tint val="75000"/>
                  </a:schemeClr>
                </a:solidFill>
              </a:defRPr>
            </a:lvl2pPr>
            <a:lvl3pPr marL="914229" indent="0" algn="ctr">
              <a:buNone/>
              <a:defRPr>
                <a:solidFill>
                  <a:schemeClr val="tx1">
                    <a:tint val="75000"/>
                  </a:schemeClr>
                </a:solidFill>
              </a:defRPr>
            </a:lvl3pPr>
            <a:lvl4pPr marL="1371344" indent="0" algn="ctr">
              <a:buNone/>
              <a:defRPr>
                <a:solidFill>
                  <a:schemeClr val="tx1">
                    <a:tint val="75000"/>
                  </a:schemeClr>
                </a:solidFill>
              </a:defRPr>
            </a:lvl4pPr>
            <a:lvl5pPr marL="1828458" indent="0" algn="ctr">
              <a:buNone/>
              <a:defRPr>
                <a:solidFill>
                  <a:schemeClr val="tx1">
                    <a:tint val="75000"/>
                  </a:schemeClr>
                </a:solidFill>
              </a:defRPr>
            </a:lvl5pPr>
            <a:lvl6pPr marL="2285573" indent="0" algn="ctr">
              <a:buNone/>
              <a:defRPr>
                <a:solidFill>
                  <a:schemeClr val="tx1">
                    <a:tint val="75000"/>
                  </a:schemeClr>
                </a:solidFill>
              </a:defRPr>
            </a:lvl6pPr>
            <a:lvl7pPr marL="2742687" indent="0" algn="ctr">
              <a:buNone/>
              <a:defRPr>
                <a:solidFill>
                  <a:schemeClr val="tx1">
                    <a:tint val="75000"/>
                  </a:schemeClr>
                </a:solidFill>
              </a:defRPr>
            </a:lvl7pPr>
            <a:lvl8pPr marL="3199792" indent="0" algn="ctr">
              <a:buNone/>
              <a:defRPr>
                <a:solidFill>
                  <a:schemeClr val="tx1">
                    <a:tint val="75000"/>
                  </a:schemeClr>
                </a:solidFill>
              </a:defRPr>
            </a:lvl8pPr>
            <a:lvl9pPr marL="3656912"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380863485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396B"/>
          </a:solidFill>
          <a:ln>
            <a:noFill/>
          </a:ln>
          <a:extLst/>
        </p:spPr>
        <p:txBody>
          <a:bodyPr lIns="91436" tIns="45716" rIns="91436" bIns="45716" anchor="ctr"/>
          <a:lstStyle>
            <a:lvl1pPr eaLnBrk="0" hangingPunct="0">
              <a:defRPr sz="3200">
                <a:solidFill>
                  <a:srgbClr val="000000"/>
                </a:solidFill>
                <a:latin typeface="Gill Sans"/>
                <a:ea typeface="ヒラギノ角ゴ ProN W3"/>
                <a:cs typeface="ヒラギノ角ゴ ProN W3"/>
                <a:sym typeface="Gill Sans"/>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algn="ctr" defTabSz="914247" eaLnBrk="1" hangingPunct="1">
              <a:defRPr/>
            </a:pPr>
            <a:r>
              <a:rPr lang="en-US" sz="4800" dirty="0" smtClean="0">
                <a:solidFill>
                  <a:srgbClr val="FFF5B5"/>
                </a:solidFill>
                <a:latin typeface="Tahoma" pitchFamily="34" charset="0"/>
                <a:ea typeface="ヒラギノ角ゴ ProN W6"/>
                <a:cs typeface="ヒラギノ角ゴ ProN W6"/>
              </a:rPr>
              <a:t/>
            </a:r>
            <a:br>
              <a:rPr lang="en-US" sz="4800" dirty="0" smtClean="0">
                <a:solidFill>
                  <a:srgbClr val="FFF5B5"/>
                </a:solidFill>
                <a:latin typeface="Tahoma" pitchFamily="34" charset="0"/>
                <a:ea typeface="ヒラギノ角ゴ ProN W6"/>
                <a:cs typeface="ヒラギノ角ゴ ProN W6"/>
              </a:rPr>
            </a:br>
            <a:endParaRPr lang="en-US" sz="4800" dirty="0" smtClean="0">
              <a:solidFill>
                <a:srgbClr val="FFF5B5"/>
              </a:solidFill>
              <a:latin typeface="Tahoma" pitchFamily="34" charset="0"/>
              <a:ea typeface="ヒラギノ角ゴ ProN W6"/>
              <a:cs typeface="ヒラギノ角ゴ ProN W6"/>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lIns="91436" tIns="45716" rIns="91436" bIns="45716" anchor="ctr"/>
          <a:lstStyle>
            <a:lvl1pPr eaLnBrk="0" hangingPunct="0">
              <a:defRPr sz="3200">
                <a:solidFill>
                  <a:srgbClr val="000000"/>
                </a:solidFill>
                <a:latin typeface="Gill Sans"/>
                <a:ea typeface="ヒラギノ角ゴ ProN W3"/>
                <a:cs typeface="ヒラギノ角ゴ ProN W3"/>
                <a:sym typeface="Gill Sans"/>
              </a:defRPr>
            </a:lvl1pPr>
            <a:lvl2pPr marL="742950" indent="-285750" eaLnBrk="0" hangingPunct="0">
              <a:defRPr sz="3200">
                <a:solidFill>
                  <a:srgbClr val="000000"/>
                </a:solidFill>
                <a:latin typeface="Gill Sans"/>
                <a:ea typeface="ヒラギノ角ゴ ProN W3"/>
                <a:cs typeface="ヒラギノ角ゴ ProN W3"/>
                <a:sym typeface="Gill Sans"/>
              </a:defRPr>
            </a:lvl2pPr>
            <a:lvl3pPr marL="1143000" indent="-228600" eaLnBrk="0" hangingPunct="0">
              <a:defRPr sz="3200">
                <a:solidFill>
                  <a:srgbClr val="000000"/>
                </a:solidFill>
                <a:latin typeface="Gill Sans"/>
                <a:ea typeface="ヒラギノ角ゴ ProN W3"/>
                <a:cs typeface="ヒラギノ角ゴ ProN W3"/>
                <a:sym typeface="Gill Sans"/>
              </a:defRPr>
            </a:lvl3pPr>
            <a:lvl4pPr marL="1600200" indent="-228600" eaLnBrk="0" hangingPunct="0">
              <a:defRPr sz="3200">
                <a:solidFill>
                  <a:srgbClr val="000000"/>
                </a:solidFill>
                <a:latin typeface="Gill Sans"/>
                <a:ea typeface="ヒラギノ角ゴ ProN W3"/>
                <a:cs typeface="ヒラギノ角ゴ ProN W3"/>
                <a:sym typeface="Gill Sans"/>
              </a:defRPr>
            </a:lvl4pPr>
            <a:lvl5pPr marL="2057400" indent="-228600" eaLnBrk="0" hangingPunct="0">
              <a:defRPr sz="3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3200">
                <a:solidFill>
                  <a:srgbClr val="000000"/>
                </a:solidFill>
                <a:latin typeface="Gill Sans"/>
                <a:ea typeface="ヒラギノ角ゴ ProN W3"/>
                <a:cs typeface="ヒラギノ角ゴ ProN W3"/>
                <a:sym typeface="Gill Sans"/>
              </a:defRPr>
            </a:lvl9pPr>
          </a:lstStyle>
          <a:p>
            <a:pPr algn="ctr" defTabSz="914247" eaLnBrk="1" hangingPunct="1">
              <a:defRPr/>
            </a:pPr>
            <a:r>
              <a:rPr lang="en-US" sz="4800" dirty="0" smtClean="0">
                <a:solidFill>
                  <a:srgbClr val="FFF5B5"/>
                </a:solidFill>
                <a:latin typeface="Tahoma" pitchFamily="34" charset="0"/>
                <a:ea typeface="ヒラギノ角ゴ ProN W6"/>
                <a:cs typeface="ヒラギノ角ゴ ProN W6"/>
              </a:rPr>
              <a:t/>
            </a:r>
            <a:br>
              <a:rPr lang="en-US" sz="4800" dirty="0" smtClean="0">
                <a:solidFill>
                  <a:srgbClr val="FFF5B5"/>
                </a:solidFill>
                <a:latin typeface="Tahoma" pitchFamily="34" charset="0"/>
                <a:ea typeface="ヒラギノ角ゴ ProN W6"/>
                <a:cs typeface="ヒラギノ角ゴ ProN W6"/>
              </a:rPr>
            </a:br>
            <a:endParaRPr lang="en-US" sz="4800" dirty="0" smtClean="0">
              <a:solidFill>
                <a:srgbClr val="FFF5B5"/>
              </a:solidFill>
              <a:latin typeface="Tahoma" pitchFamily="34" charset="0"/>
              <a:ea typeface="ヒラギノ角ゴ ProN W6"/>
              <a:cs typeface="ヒラギノ角ゴ ProN W6"/>
            </a:endParaRPr>
          </a:p>
        </p:txBody>
      </p:sp>
      <p:pic>
        <p:nvPicPr>
          <p:cNvPr id="5"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675" y="5211763"/>
            <a:ext cx="26320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514618"/>
            <a:ext cx="7772400" cy="1362075"/>
          </a:xfrm>
        </p:spPr>
        <p:txBody>
          <a:bodyPr anchor="t"/>
          <a:lstStyle>
            <a:lvl1pPr algn="l">
              <a:defRPr sz="4000" b="1" cap="all"/>
            </a:lvl1pPr>
          </a:lstStyle>
          <a:p>
            <a:r>
              <a:rPr lang="en-US" dirty="0" smtClean="0"/>
              <a:t>Click to edit Master title style</a:t>
            </a:r>
            <a:endParaRPr lang="en-US" dirty="0"/>
          </a:p>
        </p:txBody>
      </p:sp>
      <p:sp>
        <p:nvSpPr>
          <p:cNvPr id="6" name="Footer Placeholder 4"/>
          <p:cNvSpPr>
            <a:spLocks noGrp="1"/>
          </p:cNvSpPr>
          <p:nvPr>
            <p:ph type="ftr" sz="quarter" idx="10"/>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4247"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Tree>
    <p:extLst>
      <p:ext uri="{BB962C8B-B14F-4D97-AF65-F5344CB8AC3E}">
        <p14:creationId xmlns:p14="http://schemas.microsoft.com/office/powerpoint/2010/main" val="1818761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53" y="4800600"/>
            <a:ext cx="5486400" cy="567214"/>
          </a:xfrm>
        </p:spPr>
        <p:txBody>
          <a:bodyPr anchor="b"/>
          <a:lstStyle>
            <a:lvl1pPr algn="l">
              <a:defRPr sz="1800" b="1"/>
            </a:lvl1pPr>
          </a:lstStyle>
          <a:p>
            <a:r>
              <a:rPr lang="en-US" smtClean="0"/>
              <a:t>Click to edit Master title style</a:t>
            </a:r>
            <a:endParaRPr lang="en-US"/>
          </a:p>
        </p:txBody>
      </p:sp>
      <p:sp>
        <p:nvSpPr>
          <p:cNvPr id="4" name="Text Placeholder 3"/>
          <p:cNvSpPr>
            <a:spLocks noGrp="1"/>
          </p:cNvSpPr>
          <p:nvPr>
            <p:ph type="body" sz="half" idx="2"/>
          </p:nvPr>
        </p:nvSpPr>
        <p:spPr>
          <a:xfrm>
            <a:off x="1791653" y="5367814"/>
            <a:ext cx="5486400" cy="804386"/>
          </a:xfrm>
        </p:spPr>
        <p:txBody>
          <a:bodyPr/>
          <a:lstStyle>
            <a:lvl1pPr marL="0" indent="0">
              <a:buNone/>
              <a:defRPr sz="1300"/>
            </a:lvl1pPr>
            <a:lvl2pPr marL="411412" indent="0">
              <a:buNone/>
              <a:defRPr sz="1100"/>
            </a:lvl2pPr>
            <a:lvl3pPr marL="822812" indent="0">
              <a:buNone/>
              <a:defRPr sz="900"/>
            </a:lvl3pPr>
            <a:lvl4pPr marL="1234235" indent="0">
              <a:buNone/>
              <a:defRPr sz="800"/>
            </a:lvl4pPr>
            <a:lvl5pPr marL="1645639" indent="0">
              <a:buNone/>
              <a:defRPr sz="800"/>
            </a:lvl5pPr>
            <a:lvl6pPr marL="2057051" indent="0">
              <a:buNone/>
              <a:defRPr sz="800"/>
            </a:lvl6pPr>
            <a:lvl7pPr marL="2468460" indent="0">
              <a:buNone/>
              <a:defRPr sz="800"/>
            </a:lvl7pPr>
            <a:lvl8pPr marL="2879870" indent="0">
              <a:buNone/>
              <a:defRPr sz="800"/>
            </a:lvl8pPr>
            <a:lvl9pPr marL="3291279" indent="0">
              <a:buNone/>
              <a:defRPr sz="800"/>
            </a:lvl9pPr>
          </a:lstStyle>
          <a:p>
            <a:pPr lvl="0"/>
            <a:r>
              <a:rPr lang="en-US" smtClean="0"/>
              <a:t>Click to edit Master text styles</a:t>
            </a:r>
          </a:p>
        </p:txBody>
      </p:sp>
    </p:spTree>
    <p:extLst>
      <p:ext uri="{BB962C8B-B14F-4D97-AF65-F5344CB8AC3E}">
        <p14:creationId xmlns:p14="http://schemas.microsoft.com/office/powerpoint/2010/main" val="12522657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7" name="Content Placeholder 2"/>
          <p:cNvSpPr>
            <a:spLocks noGrp="1"/>
          </p:cNvSpPr>
          <p:nvPr>
            <p:ph idx="1"/>
          </p:nvPr>
        </p:nvSpPr>
        <p:spPr>
          <a:xfrm>
            <a:off x="457200" y="1600200"/>
            <a:ext cx="8229600" cy="4525963"/>
          </a:xfrm>
        </p:spPr>
        <p:txBody>
          <a:bodyPr/>
          <a:lstStyle>
            <a:lvl1pPr marL="0" indent="0">
              <a:buNone/>
              <a:defRPr baseline="0">
                <a:solidFill>
                  <a:schemeClr val="tx2"/>
                </a:solidFill>
                <a:latin typeface="Frutiger Linotype"/>
              </a:defRPr>
            </a:lvl1pPr>
            <a:lvl2pPr>
              <a:defRPr baseline="0">
                <a:solidFill>
                  <a:schemeClr val="accent1"/>
                </a:solidFill>
                <a:latin typeface="Frutiger Linotype"/>
              </a:defRPr>
            </a:lvl2pPr>
            <a:lvl3pPr>
              <a:defRPr baseline="0">
                <a:solidFill>
                  <a:schemeClr val="accent2"/>
                </a:solidFill>
                <a:latin typeface="Frutiger Linotype"/>
              </a:defRPr>
            </a:lvl3pPr>
            <a:lvl4pPr>
              <a:defRPr>
                <a:latin typeface="Frutiger Linotype"/>
              </a:defRPr>
            </a:lvl4pPr>
            <a:lvl5pPr>
              <a:defRPr>
                <a:latin typeface="Frutiger Linotyp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61093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80073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5867400" y="2057400"/>
            <a:ext cx="12192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4" name="Rectangle 5"/>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5" name="Rectangle 6"/>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6" name="Rectangle 7"/>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5867400" y="152400"/>
            <a:ext cx="3138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38600" y="2133600"/>
            <a:ext cx="1689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62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4267200" y="4267205"/>
            <a:ext cx="4533900" cy="1981200"/>
          </a:xfrm>
        </p:spPr>
        <p:txBody>
          <a:bodyPr>
            <a:normAutofit/>
          </a:bodyPr>
          <a:lstStyle>
            <a:lvl1pPr marL="0" indent="0" algn="ctr">
              <a:buNone/>
              <a:defRPr sz="2400" b="0">
                <a:solidFill>
                  <a:srgbClr val="FF0000"/>
                </a:solidFill>
              </a:defRPr>
            </a:lvl1pPr>
            <a:lvl2pPr marL="456579" indent="0" algn="ctr">
              <a:buNone/>
              <a:defRPr>
                <a:solidFill>
                  <a:schemeClr val="tx1">
                    <a:tint val="75000"/>
                  </a:schemeClr>
                </a:solidFill>
              </a:defRPr>
            </a:lvl2pPr>
            <a:lvl3pPr marL="913158" indent="0" algn="ctr">
              <a:buNone/>
              <a:defRPr>
                <a:solidFill>
                  <a:schemeClr val="tx1">
                    <a:tint val="75000"/>
                  </a:schemeClr>
                </a:solidFill>
              </a:defRPr>
            </a:lvl3pPr>
            <a:lvl4pPr marL="1369737" indent="0" algn="ctr">
              <a:buNone/>
              <a:defRPr>
                <a:solidFill>
                  <a:schemeClr val="tx1">
                    <a:tint val="75000"/>
                  </a:schemeClr>
                </a:solidFill>
              </a:defRPr>
            </a:lvl4pPr>
            <a:lvl5pPr marL="1826316" indent="0" algn="ctr">
              <a:buNone/>
              <a:defRPr>
                <a:solidFill>
                  <a:schemeClr val="tx1">
                    <a:tint val="75000"/>
                  </a:schemeClr>
                </a:solidFill>
              </a:defRPr>
            </a:lvl5pPr>
            <a:lvl6pPr marL="2282895" indent="0" algn="ctr">
              <a:buNone/>
              <a:defRPr>
                <a:solidFill>
                  <a:schemeClr val="tx1">
                    <a:tint val="75000"/>
                  </a:schemeClr>
                </a:solidFill>
              </a:defRPr>
            </a:lvl6pPr>
            <a:lvl7pPr marL="2739474" indent="0" algn="ctr">
              <a:buNone/>
              <a:defRPr>
                <a:solidFill>
                  <a:schemeClr val="tx1">
                    <a:tint val="75000"/>
                  </a:schemeClr>
                </a:solidFill>
              </a:defRPr>
            </a:lvl7pPr>
            <a:lvl8pPr marL="3195984" indent="0" algn="ctr">
              <a:buNone/>
              <a:defRPr>
                <a:solidFill>
                  <a:schemeClr val="tx1">
                    <a:tint val="75000"/>
                  </a:schemeClr>
                </a:solidFill>
              </a:defRPr>
            </a:lvl8pPr>
            <a:lvl9pPr marL="3652628"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508690923"/>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a:xfrm>
            <a:off x="685800" y="2514737"/>
            <a:ext cx="7772400" cy="1362075"/>
          </a:xfrm>
        </p:spPr>
        <p:txBody>
          <a:bodyPr anchor="t"/>
          <a:lstStyle>
            <a:lvl1pPr algn="l">
              <a:defRPr sz="4000" b="1" cap="all"/>
            </a:lvl1pPr>
          </a:lstStyle>
          <a:p>
            <a:r>
              <a:rPr lang="en-US" dirty="0" smtClean="0"/>
              <a:t>Click to edit Master title style</a:t>
            </a:r>
            <a:endParaRPr lang="en-US" dirty="0"/>
          </a:p>
        </p:txBody>
      </p:sp>
      <p:sp>
        <p:nvSpPr>
          <p:cNvPr id="5" name="Footer Placeholder 4"/>
          <p:cNvSpPr>
            <a:spLocks noGrp="1"/>
          </p:cNvSpPr>
          <p:nvPr>
            <p:ph type="ftr" sz="quarter" idx="10"/>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Tree>
    <p:extLst>
      <p:ext uri="{BB962C8B-B14F-4D97-AF65-F5344CB8AC3E}">
        <p14:creationId xmlns:p14="http://schemas.microsoft.com/office/powerpoint/2010/main" val="1346625287"/>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2D62"/>
          </a:solidFill>
          <a:ln>
            <a:noFill/>
          </a:ln>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a:xfrm>
            <a:off x="1219200" y="2514738"/>
            <a:ext cx="7239000" cy="1362075"/>
          </a:xfrm>
        </p:spPr>
        <p:txBody>
          <a:bodyPr anchor="t"/>
          <a:lstStyle>
            <a:lvl1pPr algn="l">
              <a:defRPr sz="3600" b="1" cap="all"/>
            </a:lvl1pPr>
          </a:lstStyle>
          <a:p>
            <a:r>
              <a:rPr lang="en-US" dirty="0" smtClean="0"/>
              <a:t>Click to edit Master title style</a:t>
            </a:r>
            <a:endParaRPr lang="en-US" dirty="0"/>
          </a:p>
        </p:txBody>
      </p:sp>
      <p:pic>
        <p:nvPicPr>
          <p:cNvPr id="8"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675" y="5211763"/>
            <a:ext cx="26320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196035"/>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p:txBody>
          <a:bodyPr/>
          <a:lstStyle>
            <a:lvl1pPr>
              <a:defRPr b="1">
                <a:latin typeface="Frutiger Linotyp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Frutiger Linotype" pitchFamily="34" charset="0"/>
              </a:defRPr>
            </a:lvl1pPr>
            <a:lvl2pPr>
              <a:defRPr>
                <a:latin typeface="Frutiger Linotype" pitchFamily="34" charset="0"/>
              </a:defRPr>
            </a:lvl2pPr>
            <a:lvl3pPr>
              <a:defRPr>
                <a:latin typeface="Frutiger Linotype" pitchFamily="34" charset="0"/>
              </a:defRPr>
            </a:lvl3pPr>
            <a:lvl4pPr>
              <a:defRPr>
                <a:latin typeface="Frutiger Linotype" pitchFamily="34" charset="0"/>
              </a:defRPr>
            </a:lvl4pPr>
            <a:lvl5pPr>
              <a:defRPr>
                <a:latin typeface="Frutiger Linotyp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2367844"/>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p:txBody>
          <a:bodyPr/>
          <a:lstStyle>
            <a:lvl1pPr>
              <a:defRPr b="1">
                <a:latin typeface="Frutiger Linotyp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utiger Linotype" pitchFamily="34" charset="0"/>
              </a:defRPr>
            </a:lvl1pPr>
            <a:lvl2pPr>
              <a:defRPr>
                <a:latin typeface="Frutiger Linotype" pitchFamily="34" charset="0"/>
              </a:defRPr>
            </a:lvl2pPr>
            <a:lvl3pPr>
              <a:defRPr>
                <a:latin typeface="Frutiger Linotype" pitchFamily="34" charset="0"/>
              </a:defRPr>
            </a:lvl3pPr>
            <a:lvl4pPr>
              <a:defRPr>
                <a:latin typeface="Frutiger Linotype" pitchFamily="34" charset="0"/>
              </a:defRPr>
            </a:lvl4pPr>
            <a:lvl5pPr>
              <a:defRPr>
                <a:latin typeface="Frutiger Linotyp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61943067"/>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447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BAD44EB-3BBD-4811-B250-F6A4E19D26A1}" type="slidenum">
              <a:rPr lang="en-US"/>
              <a:pPr>
                <a:defRPr/>
              </a:pPr>
              <a:t>‹#›</a:t>
            </a:fld>
            <a:endParaRPr lang="en-US" dirty="0"/>
          </a:p>
        </p:txBody>
      </p:sp>
    </p:spTree>
    <p:extLst>
      <p:ext uri="{BB962C8B-B14F-4D97-AF65-F5344CB8AC3E}">
        <p14:creationId xmlns:p14="http://schemas.microsoft.com/office/powerpoint/2010/main" val="3391442975"/>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84" indent="0">
              <a:buNone/>
              <a:defRPr sz="2000" b="1"/>
            </a:lvl2pPr>
            <a:lvl3pPr marL="913167" indent="0">
              <a:buNone/>
              <a:defRPr sz="1800" b="1"/>
            </a:lvl3pPr>
            <a:lvl4pPr marL="1369751" indent="0">
              <a:buNone/>
              <a:defRPr sz="1600" b="1"/>
            </a:lvl4pPr>
            <a:lvl5pPr marL="1826334" indent="0">
              <a:buNone/>
              <a:defRPr sz="1600" b="1"/>
            </a:lvl5pPr>
            <a:lvl6pPr marL="2282918" indent="0">
              <a:buNone/>
              <a:defRPr sz="1600" b="1"/>
            </a:lvl6pPr>
            <a:lvl7pPr marL="2739501" indent="0">
              <a:buNone/>
              <a:defRPr sz="1600" b="1"/>
            </a:lvl7pPr>
            <a:lvl8pPr marL="3196016" indent="0">
              <a:buNone/>
              <a:defRPr sz="1600" b="1"/>
            </a:lvl8pPr>
            <a:lvl9pPr marL="36526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6584" indent="0">
              <a:buNone/>
              <a:defRPr sz="2000" b="1"/>
            </a:lvl2pPr>
            <a:lvl3pPr marL="913167" indent="0">
              <a:buNone/>
              <a:defRPr sz="1800" b="1"/>
            </a:lvl3pPr>
            <a:lvl4pPr marL="1369751" indent="0">
              <a:buNone/>
              <a:defRPr sz="1600" b="1"/>
            </a:lvl4pPr>
            <a:lvl5pPr marL="1826334" indent="0">
              <a:buNone/>
              <a:defRPr sz="1600" b="1"/>
            </a:lvl5pPr>
            <a:lvl6pPr marL="2282918" indent="0">
              <a:buNone/>
              <a:defRPr sz="1600" b="1"/>
            </a:lvl6pPr>
            <a:lvl7pPr marL="2739501" indent="0">
              <a:buNone/>
              <a:defRPr sz="1600" b="1"/>
            </a:lvl7pPr>
            <a:lvl8pPr marL="3196016" indent="0">
              <a:buNone/>
              <a:defRPr sz="1600" b="1"/>
            </a:lvl8pPr>
            <a:lvl9pPr marL="36526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8" name="Footer Placeholder 7"/>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9A3B8379-1AED-4A90-A17D-5CD69AB2807E}" type="slidenum">
              <a:rPr lang="en-US"/>
              <a:pPr>
                <a:defRPr/>
              </a:pPr>
              <a:t>‹#›</a:t>
            </a:fld>
            <a:endParaRPr lang="en-US" dirty="0"/>
          </a:p>
        </p:txBody>
      </p:sp>
    </p:spTree>
    <p:extLst>
      <p:ext uri="{BB962C8B-B14F-4D97-AF65-F5344CB8AC3E}">
        <p14:creationId xmlns:p14="http://schemas.microsoft.com/office/powerpoint/2010/main" val="1062491159"/>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4" name="Footer Placeholder 3"/>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65FC509C-9845-4AEB-9D25-D9E721C4A85A}" type="slidenum">
              <a:rPr lang="en-US"/>
              <a:pPr>
                <a:defRPr/>
              </a:pPr>
              <a:t>‹#›</a:t>
            </a:fld>
            <a:endParaRPr lang="en-US" dirty="0"/>
          </a:p>
        </p:txBody>
      </p:sp>
    </p:spTree>
    <p:extLst>
      <p:ext uri="{BB962C8B-B14F-4D97-AF65-F5344CB8AC3E}">
        <p14:creationId xmlns:p14="http://schemas.microsoft.com/office/powerpoint/2010/main" val="3567279583"/>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3" name="Footer Placeholder 2"/>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39292B68-8A75-4A42-9516-E582E89E7688}" type="slidenum">
              <a:rPr lang="en-US"/>
              <a:pPr>
                <a:defRPr/>
              </a:pPr>
              <a:t>‹#›</a:t>
            </a:fld>
            <a:endParaRPr lang="en-US" dirty="0"/>
          </a:p>
        </p:txBody>
      </p:sp>
    </p:spTree>
    <p:extLst>
      <p:ext uri="{BB962C8B-B14F-4D97-AF65-F5344CB8AC3E}">
        <p14:creationId xmlns:p14="http://schemas.microsoft.com/office/powerpoint/2010/main" val="1737356099"/>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8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6584" indent="0">
              <a:buNone/>
              <a:defRPr sz="1200"/>
            </a:lvl2pPr>
            <a:lvl3pPr marL="913167" indent="0">
              <a:buNone/>
              <a:defRPr sz="1000"/>
            </a:lvl3pPr>
            <a:lvl4pPr marL="1369751" indent="0">
              <a:buNone/>
              <a:defRPr sz="900"/>
            </a:lvl4pPr>
            <a:lvl5pPr marL="1826334" indent="0">
              <a:buNone/>
              <a:defRPr sz="900"/>
            </a:lvl5pPr>
            <a:lvl6pPr marL="2282918" indent="0">
              <a:buNone/>
              <a:defRPr sz="900"/>
            </a:lvl6pPr>
            <a:lvl7pPr marL="2739501" indent="0">
              <a:buNone/>
              <a:defRPr sz="900"/>
            </a:lvl7pPr>
            <a:lvl8pPr marL="3196016" indent="0">
              <a:buNone/>
              <a:defRPr sz="900"/>
            </a:lvl8pPr>
            <a:lvl9pPr marL="365266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31A97605-7539-4D32-95D1-7D6E49109192}" type="slidenum">
              <a:rPr lang="en-US"/>
              <a:pPr>
                <a:defRPr/>
              </a:pPr>
              <a:t>‹#›</a:t>
            </a:fld>
            <a:endParaRPr lang="en-US" dirty="0"/>
          </a:p>
        </p:txBody>
      </p:sp>
    </p:spTree>
    <p:extLst>
      <p:ext uri="{BB962C8B-B14F-4D97-AF65-F5344CB8AC3E}">
        <p14:creationId xmlns:p14="http://schemas.microsoft.com/office/powerpoint/2010/main" val="3135642606"/>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84" indent="0">
              <a:buNone/>
              <a:defRPr sz="2800"/>
            </a:lvl2pPr>
            <a:lvl3pPr marL="913167" indent="0">
              <a:buNone/>
              <a:defRPr sz="2400"/>
            </a:lvl3pPr>
            <a:lvl4pPr marL="1369751" indent="0">
              <a:buNone/>
              <a:defRPr sz="2000"/>
            </a:lvl4pPr>
            <a:lvl5pPr marL="1826334" indent="0">
              <a:buNone/>
              <a:defRPr sz="2000"/>
            </a:lvl5pPr>
            <a:lvl6pPr marL="2282918" indent="0">
              <a:buNone/>
              <a:defRPr sz="2000"/>
            </a:lvl6pPr>
            <a:lvl7pPr marL="2739501" indent="0">
              <a:buNone/>
              <a:defRPr sz="2000"/>
            </a:lvl7pPr>
            <a:lvl8pPr marL="3196016" indent="0">
              <a:buNone/>
              <a:defRPr sz="2000"/>
            </a:lvl8pPr>
            <a:lvl9pPr marL="3652664"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584" indent="0">
              <a:buNone/>
              <a:defRPr sz="1200"/>
            </a:lvl2pPr>
            <a:lvl3pPr marL="913167" indent="0">
              <a:buNone/>
              <a:defRPr sz="1000"/>
            </a:lvl3pPr>
            <a:lvl4pPr marL="1369751" indent="0">
              <a:buNone/>
              <a:defRPr sz="900"/>
            </a:lvl4pPr>
            <a:lvl5pPr marL="1826334" indent="0">
              <a:buNone/>
              <a:defRPr sz="900"/>
            </a:lvl5pPr>
            <a:lvl6pPr marL="2282918" indent="0">
              <a:buNone/>
              <a:defRPr sz="900"/>
            </a:lvl6pPr>
            <a:lvl7pPr marL="2739501" indent="0">
              <a:buNone/>
              <a:defRPr sz="900"/>
            </a:lvl7pPr>
            <a:lvl8pPr marL="3196016" indent="0">
              <a:buNone/>
              <a:defRPr sz="900"/>
            </a:lvl8pPr>
            <a:lvl9pPr marL="365266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8197A79-9696-48F8-B620-64446ABF402B}" type="slidenum">
              <a:rPr lang="en-US"/>
              <a:pPr>
                <a:defRPr/>
              </a:pPr>
              <a:t>‹#›</a:t>
            </a:fld>
            <a:endParaRPr lang="en-US" dirty="0"/>
          </a:p>
        </p:txBody>
      </p:sp>
    </p:spTree>
    <p:extLst>
      <p:ext uri="{BB962C8B-B14F-4D97-AF65-F5344CB8AC3E}">
        <p14:creationId xmlns:p14="http://schemas.microsoft.com/office/powerpoint/2010/main" val="2486103313"/>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5" name="Footer Placeholder 4"/>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C60640-02BA-4A92-8FF4-3996FEA203E4}" type="slidenum">
              <a:rPr lang="en-US"/>
              <a:pPr>
                <a:defRPr/>
              </a:pPr>
              <a:t>‹#›</a:t>
            </a:fld>
            <a:endParaRPr lang="en-US" dirty="0"/>
          </a:p>
        </p:txBody>
      </p:sp>
    </p:spTree>
    <p:extLst>
      <p:ext uri="{BB962C8B-B14F-4D97-AF65-F5344CB8AC3E}">
        <p14:creationId xmlns:p14="http://schemas.microsoft.com/office/powerpoint/2010/main" val="2903157099"/>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1"/>
            <a:ext cx="21526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2" y="228601"/>
            <a:ext cx="63055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5" name="Footer Placeholder 4"/>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D99330-4620-475D-B940-6BB73486DAD6}" type="slidenum">
              <a:rPr lang="en-US"/>
              <a:pPr>
                <a:defRPr/>
              </a:pPr>
              <a:t>‹#›</a:t>
            </a:fld>
            <a:endParaRPr lang="en-US" dirty="0"/>
          </a:p>
        </p:txBody>
      </p:sp>
    </p:spTree>
    <p:extLst>
      <p:ext uri="{BB962C8B-B14F-4D97-AF65-F5344CB8AC3E}">
        <p14:creationId xmlns:p14="http://schemas.microsoft.com/office/powerpoint/2010/main" val="3766107429"/>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p:txBody>
          <a:bodyPr/>
          <a:lstStyle>
            <a:lvl1pPr>
              <a:defRPr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392954"/>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5" y="2286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2B9882F-D8CF-4470-81DD-74F78B4359B0}" type="slidenum">
              <a:rPr lang="en-US"/>
              <a:pPr>
                <a:defRPr/>
              </a:pPr>
              <a:t>‹#›</a:t>
            </a:fld>
            <a:endParaRPr lang="en-US" dirty="0"/>
          </a:p>
        </p:txBody>
      </p:sp>
    </p:spTree>
    <p:extLst>
      <p:ext uri="{BB962C8B-B14F-4D97-AF65-F5344CB8AC3E}">
        <p14:creationId xmlns:p14="http://schemas.microsoft.com/office/powerpoint/2010/main" val="1308350643"/>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5" y="2286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447802"/>
            <a:ext cx="42291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52905"/>
            <a:ext cx="42291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7" name="Footer Placeholder 6"/>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23B25FFA-3EBA-4EA3-8976-47E53E532B7E}" type="slidenum">
              <a:rPr lang="en-US"/>
              <a:pPr>
                <a:defRPr/>
              </a:pPr>
              <a:t>‹#›</a:t>
            </a:fld>
            <a:endParaRPr lang="en-US" dirty="0"/>
          </a:p>
        </p:txBody>
      </p:sp>
    </p:spTree>
    <p:extLst>
      <p:ext uri="{BB962C8B-B14F-4D97-AF65-F5344CB8AC3E}">
        <p14:creationId xmlns:p14="http://schemas.microsoft.com/office/powerpoint/2010/main" val="518017220"/>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5" y="228600"/>
            <a:ext cx="8534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447800"/>
            <a:ext cx="8610600" cy="5257800"/>
          </a:xfrm>
        </p:spPr>
        <p:txBody>
          <a:bodyPr/>
          <a:lstStyle/>
          <a:p>
            <a:pPr lvl="0"/>
            <a:endParaRPr lang="en-US" noProof="0" dirty="0" smtClean="0"/>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5" name="Footer Placeholder 4"/>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29D09-7ECE-427F-9B3D-A461CED1B16C}" type="slidenum">
              <a:rPr lang="en-US"/>
              <a:pPr>
                <a:defRPr/>
              </a:pPr>
              <a:t>‹#›</a:t>
            </a:fld>
            <a:endParaRPr lang="en-US" dirty="0"/>
          </a:p>
        </p:txBody>
      </p:sp>
    </p:spTree>
    <p:extLst>
      <p:ext uri="{BB962C8B-B14F-4D97-AF65-F5344CB8AC3E}">
        <p14:creationId xmlns:p14="http://schemas.microsoft.com/office/powerpoint/2010/main" val="1356764360"/>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84" indent="0" algn="ctr">
              <a:buNone/>
              <a:defRPr>
                <a:solidFill>
                  <a:schemeClr val="tx1">
                    <a:tint val="75000"/>
                  </a:schemeClr>
                </a:solidFill>
              </a:defRPr>
            </a:lvl2pPr>
            <a:lvl3pPr marL="913167" indent="0" algn="ctr">
              <a:buNone/>
              <a:defRPr>
                <a:solidFill>
                  <a:schemeClr val="tx1">
                    <a:tint val="75000"/>
                  </a:schemeClr>
                </a:solidFill>
              </a:defRPr>
            </a:lvl3pPr>
            <a:lvl4pPr marL="1369751" indent="0" algn="ctr">
              <a:buNone/>
              <a:defRPr>
                <a:solidFill>
                  <a:schemeClr val="tx1">
                    <a:tint val="75000"/>
                  </a:schemeClr>
                </a:solidFill>
              </a:defRPr>
            </a:lvl4pPr>
            <a:lvl5pPr marL="1826334" indent="0" algn="ctr">
              <a:buNone/>
              <a:defRPr>
                <a:solidFill>
                  <a:schemeClr val="tx1">
                    <a:tint val="75000"/>
                  </a:schemeClr>
                </a:solidFill>
              </a:defRPr>
            </a:lvl5pPr>
            <a:lvl6pPr marL="2282918" indent="0" algn="ctr">
              <a:buNone/>
              <a:defRPr>
                <a:solidFill>
                  <a:schemeClr val="tx1">
                    <a:tint val="75000"/>
                  </a:schemeClr>
                </a:solidFill>
              </a:defRPr>
            </a:lvl6pPr>
            <a:lvl7pPr marL="2739501" indent="0" algn="ctr">
              <a:buNone/>
              <a:defRPr>
                <a:solidFill>
                  <a:schemeClr val="tx1">
                    <a:tint val="75000"/>
                  </a:schemeClr>
                </a:solidFill>
              </a:defRPr>
            </a:lvl7pPr>
            <a:lvl8pPr marL="3196016" indent="0" algn="ctr">
              <a:buNone/>
              <a:defRPr>
                <a:solidFill>
                  <a:schemeClr val="tx1">
                    <a:tint val="75000"/>
                  </a:schemeClr>
                </a:solidFill>
              </a:defRPr>
            </a:lvl8pPr>
            <a:lvl9pPr marL="365266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436" tIns="45716" rIns="91436" bIns="45716"/>
          <a:lstStyle>
            <a:lvl1pPr algn="ctr" defTabSz="913185" fontAlgn="base">
              <a:spcBef>
                <a:spcPct val="0"/>
              </a:spcBef>
              <a:spcAft>
                <a:spcPct val="0"/>
              </a:spcAft>
              <a:defRPr sz="2900">
                <a:solidFill>
                  <a:srgbClr val="000000"/>
                </a:solidFill>
                <a:latin typeface="Arial"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1B4F5E-4C45-4D88-A1CB-5FBFF7958DCD}" type="slidenum">
              <a:rPr lang="en-US"/>
              <a:pPr>
                <a:defRPr/>
              </a:pPr>
              <a:t>‹#›</a:t>
            </a:fld>
            <a:endParaRPr lang="en-US" dirty="0"/>
          </a:p>
        </p:txBody>
      </p:sp>
    </p:spTree>
    <p:extLst>
      <p:ext uri="{BB962C8B-B14F-4D97-AF65-F5344CB8AC3E}">
        <p14:creationId xmlns:p14="http://schemas.microsoft.com/office/powerpoint/2010/main" val="3553026372"/>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178675" y="2057400"/>
            <a:ext cx="1828800" cy="180975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4" name="Rectangle 5"/>
          <p:cNvSpPr>
            <a:spLocks noChangeArrowheads="1"/>
          </p:cNvSpPr>
          <p:nvPr userDrawn="1"/>
        </p:nvSpPr>
        <p:spPr bwMode="auto">
          <a:xfrm>
            <a:off x="5875338" y="136525"/>
            <a:ext cx="3108325" cy="1843088"/>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5" name="Rectangle 6"/>
          <p:cNvSpPr>
            <a:spLocks noChangeArrowheads="1"/>
          </p:cNvSpPr>
          <p:nvPr userDrawn="1"/>
        </p:nvSpPr>
        <p:spPr bwMode="auto">
          <a:xfrm>
            <a:off x="5867400" y="2057400"/>
            <a:ext cx="12192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6" name="Rectangle 7"/>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7" name="Rectangle 8"/>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8" name="Rectangle 9"/>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pic>
        <p:nvPicPr>
          <p:cNvPr id="9"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pic>
        <p:nvPicPr>
          <p:cNvPr id="11"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6011863" y="206375"/>
            <a:ext cx="28876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38600" y="2133600"/>
            <a:ext cx="1689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46938" y="2125663"/>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4267200" y="4267205"/>
            <a:ext cx="4533900" cy="1981200"/>
          </a:xfrm>
        </p:spPr>
        <p:txBody>
          <a:bodyPr>
            <a:normAutofit/>
          </a:bodyPr>
          <a:lstStyle>
            <a:lvl1pPr marL="0" indent="0" algn="ctr">
              <a:buNone/>
              <a:defRPr sz="2400" b="0">
                <a:solidFill>
                  <a:srgbClr val="FF0000"/>
                </a:solidFill>
              </a:defRPr>
            </a:lvl1pPr>
            <a:lvl2pPr marL="456584" indent="0" algn="ctr">
              <a:buNone/>
              <a:defRPr>
                <a:solidFill>
                  <a:schemeClr val="tx1">
                    <a:tint val="75000"/>
                  </a:schemeClr>
                </a:solidFill>
              </a:defRPr>
            </a:lvl2pPr>
            <a:lvl3pPr marL="913167" indent="0" algn="ctr">
              <a:buNone/>
              <a:defRPr>
                <a:solidFill>
                  <a:schemeClr val="tx1">
                    <a:tint val="75000"/>
                  </a:schemeClr>
                </a:solidFill>
              </a:defRPr>
            </a:lvl3pPr>
            <a:lvl4pPr marL="1369751" indent="0" algn="ctr">
              <a:buNone/>
              <a:defRPr>
                <a:solidFill>
                  <a:schemeClr val="tx1">
                    <a:tint val="75000"/>
                  </a:schemeClr>
                </a:solidFill>
              </a:defRPr>
            </a:lvl4pPr>
            <a:lvl5pPr marL="1826334" indent="0" algn="ctr">
              <a:buNone/>
              <a:defRPr>
                <a:solidFill>
                  <a:schemeClr val="tx1">
                    <a:tint val="75000"/>
                  </a:schemeClr>
                </a:solidFill>
              </a:defRPr>
            </a:lvl5pPr>
            <a:lvl6pPr marL="2282918" indent="0" algn="ctr">
              <a:buNone/>
              <a:defRPr>
                <a:solidFill>
                  <a:schemeClr val="tx1">
                    <a:tint val="75000"/>
                  </a:schemeClr>
                </a:solidFill>
              </a:defRPr>
            </a:lvl6pPr>
            <a:lvl7pPr marL="2739501" indent="0" algn="ctr">
              <a:buNone/>
              <a:defRPr>
                <a:solidFill>
                  <a:schemeClr val="tx1">
                    <a:tint val="75000"/>
                  </a:schemeClr>
                </a:solidFill>
              </a:defRPr>
            </a:lvl7pPr>
            <a:lvl8pPr marL="3196016" indent="0" algn="ctr">
              <a:buNone/>
              <a:defRPr>
                <a:solidFill>
                  <a:schemeClr val="tx1">
                    <a:tint val="75000"/>
                  </a:schemeClr>
                </a:solidFill>
              </a:defRPr>
            </a:lvl8pPr>
            <a:lvl9pPr marL="3652664"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3781039051"/>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5867400" y="2057400"/>
            <a:ext cx="12192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4" name="Rectangle 5"/>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5" name="Rectangle 6"/>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6" name="Rectangle 7"/>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pic>
        <p:nvPicPr>
          <p:cNvPr id="7"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pic>
        <p:nvPicPr>
          <p:cNvPr id="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5867400" y="152400"/>
            <a:ext cx="313848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38600" y="2133600"/>
            <a:ext cx="1689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162800" y="20574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4267200" y="4267205"/>
            <a:ext cx="4533900" cy="1981200"/>
          </a:xfrm>
        </p:spPr>
        <p:txBody>
          <a:bodyPr>
            <a:normAutofit/>
          </a:bodyPr>
          <a:lstStyle>
            <a:lvl1pPr marL="0" indent="0" algn="ctr">
              <a:buNone/>
              <a:defRPr sz="2400" b="0">
                <a:solidFill>
                  <a:srgbClr val="FF0000"/>
                </a:solidFill>
              </a:defRPr>
            </a:lvl1pPr>
            <a:lvl2pPr marL="456588" indent="0" algn="ctr">
              <a:buNone/>
              <a:defRPr>
                <a:solidFill>
                  <a:schemeClr val="tx1">
                    <a:tint val="75000"/>
                  </a:schemeClr>
                </a:solidFill>
              </a:defRPr>
            </a:lvl2pPr>
            <a:lvl3pPr marL="913176" indent="0" algn="ctr">
              <a:buNone/>
              <a:defRPr>
                <a:solidFill>
                  <a:schemeClr val="tx1">
                    <a:tint val="75000"/>
                  </a:schemeClr>
                </a:solidFill>
              </a:defRPr>
            </a:lvl3pPr>
            <a:lvl4pPr marL="1369764" indent="0" algn="ctr">
              <a:buNone/>
              <a:defRPr>
                <a:solidFill>
                  <a:schemeClr val="tx1">
                    <a:tint val="75000"/>
                  </a:schemeClr>
                </a:solidFill>
              </a:defRPr>
            </a:lvl4pPr>
            <a:lvl5pPr marL="1826352" indent="0" algn="ctr">
              <a:buNone/>
              <a:defRPr>
                <a:solidFill>
                  <a:schemeClr val="tx1">
                    <a:tint val="75000"/>
                  </a:schemeClr>
                </a:solidFill>
              </a:defRPr>
            </a:lvl5pPr>
            <a:lvl6pPr marL="2282940" indent="0" algn="ctr">
              <a:buNone/>
              <a:defRPr>
                <a:solidFill>
                  <a:schemeClr val="tx1">
                    <a:tint val="75000"/>
                  </a:schemeClr>
                </a:solidFill>
              </a:defRPr>
            </a:lvl6pPr>
            <a:lvl7pPr marL="2739528" indent="0" algn="ctr">
              <a:buNone/>
              <a:defRPr>
                <a:solidFill>
                  <a:schemeClr val="tx1">
                    <a:tint val="75000"/>
                  </a:schemeClr>
                </a:solidFill>
              </a:defRPr>
            </a:lvl7pPr>
            <a:lvl8pPr marL="3196048" indent="0" algn="ctr">
              <a:buNone/>
              <a:defRPr>
                <a:solidFill>
                  <a:schemeClr val="tx1">
                    <a:tint val="75000"/>
                  </a:schemeClr>
                </a:solidFill>
              </a:defRPr>
            </a:lvl8pPr>
            <a:lvl9pPr marL="3652700"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1635010765"/>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p:cNvSpPr txBox="1">
            <a:spLocks noChangeArrowheads="1"/>
          </p:cNvSpPr>
          <p:nvPr userDrawn="1"/>
        </p:nvSpPr>
        <p:spPr bwMode="auto">
          <a:xfrm>
            <a:off x="0" y="0"/>
            <a:ext cx="9144000" cy="16002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4"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a:xfrm>
            <a:off x="685800" y="2514735"/>
            <a:ext cx="7772400" cy="1362075"/>
          </a:xfrm>
        </p:spPr>
        <p:txBody>
          <a:bodyPr anchor="t"/>
          <a:lstStyle>
            <a:lvl1pPr algn="l">
              <a:defRPr sz="4000" b="1" cap="all"/>
            </a:lvl1pPr>
          </a:lstStyle>
          <a:p>
            <a:r>
              <a:rPr lang="en-US" dirty="0" smtClean="0"/>
              <a:t>Click to edit Master title style</a:t>
            </a:r>
            <a:endParaRPr lang="en-US" dirty="0"/>
          </a:p>
        </p:txBody>
      </p:sp>
      <p:sp>
        <p:nvSpPr>
          <p:cNvPr id="5" name="Footer Placeholder 4"/>
          <p:cNvSpPr>
            <a:spLocks noGrp="1"/>
          </p:cNvSpPr>
          <p:nvPr>
            <p:ph type="ftr" sz="quarter" idx="10"/>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Tree>
    <p:extLst>
      <p:ext uri="{BB962C8B-B14F-4D97-AF65-F5344CB8AC3E}">
        <p14:creationId xmlns:p14="http://schemas.microsoft.com/office/powerpoint/2010/main" val="1134595528"/>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p:txBody>
          <a:bodyPr/>
          <a:lstStyle>
            <a:lvl1pPr>
              <a:defRPr b="1">
                <a:latin typeface="Frutiger Linotyp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Frutiger Linotype" pitchFamily="34" charset="0"/>
              </a:defRPr>
            </a:lvl1pPr>
            <a:lvl2pPr>
              <a:defRPr>
                <a:latin typeface="Frutiger Linotype" pitchFamily="34" charset="0"/>
              </a:defRPr>
            </a:lvl2pPr>
            <a:lvl3pPr>
              <a:defRPr>
                <a:latin typeface="Frutiger Linotype" pitchFamily="34" charset="0"/>
              </a:defRPr>
            </a:lvl3pPr>
            <a:lvl4pPr>
              <a:defRPr>
                <a:latin typeface="Frutiger Linotype" pitchFamily="34" charset="0"/>
              </a:defRPr>
            </a:lvl4pPr>
            <a:lvl5pPr>
              <a:defRPr>
                <a:latin typeface="Frutiger Linotyp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4452489"/>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p:txBody>
          <a:bodyPr/>
          <a:lstStyle>
            <a:lvl1pPr>
              <a:defRPr b="1">
                <a:latin typeface="Frutiger Linotype"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Frutiger Linotype" pitchFamily="34" charset="0"/>
              </a:defRPr>
            </a:lvl1pPr>
            <a:lvl2pPr>
              <a:defRPr>
                <a:latin typeface="Frutiger Linotype" pitchFamily="34" charset="0"/>
              </a:defRPr>
            </a:lvl2pPr>
            <a:lvl3pPr>
              <a:defRPr>
                <a:latin typeface="Frutiger Linotype" pitchFamily="34" charset="0"/>
              </a:defRPr>
            </a:lvl3pPr>
            <a:lvl4pPr>
              <a:defRPr>
                <a:latin typeface="Frutiger Linotype" pitchFamily="34" charset="0"/>
              </a:defRPr>
            </a:lvl4pPr>
            <a:lvl5pPr>
              <a:defRPr>
                <a:latin typeface="Frutiger Linotyp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7066500"/>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447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5CF98348-BCF6-4ACF-BE7E-6540EFE367E4}" type="slidenum">
              <a:rPr lang="en-US"/>
              <a:pPr>
                <a:defRPr/>
              </a:pPr>
              <a:t>‹#›</a:t>
            </a:fld>
            <a:endParaRPr lang="en-US" dirty="0"/>
          </a:p>
        </p:txBody>
      </p:sp>
    </p:spTree>
    <p:extLst>
      <p:ext uri="{BB962C8B-B14F-4D97-AF65-F5344CB8AC3E}">
        <p14:creationId xmlns:p14="http://schemas.microsoft.com/office/powerpoint/2010/main" val="392845954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1371600"/>
            <a:ext cx="9144000" cy="762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
        <p:nvSpPr>
          <p:cNvPr id="2" name="Title 1"/>
          <p:cNvSpPr>
            <a:spLocks noGrp="1"/>
          </p:cNvSpPr>
          <p:nvPr>
            <p:ph type="title"/>
          </p:nvPr>
        </p:nvSpPr>
        <p:spPr/>
        <p:txBody>
          <a:bodyPr/>
          <a:lstStyle>
            <a:lvl1pPr>
              <a:defRPr b="1">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204223"/>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593" indent="0">
              <a:buNone/>
              <a:defRPr sz="2000" b="1"/>
            </a:lvl2pPr>
            <a:lvl3pPr marL="913185" indent="0">
              <a:buNone/>
              <a:defRPr sz="1800" b="1"/>
            </a:lvl3pPr>
            <a:lvl4pPr marL="1369778" indent="0">
              <a:buNone/>
              <a:defRPr sz="1600" b="1"/>
            </a:lvl4pPr>
            <a:lvl5pPr marL="1826370" indent="0">
              <a:buNone/>
              <a:defRPr sz="1600" b="1"/>
            </a:lvl5pPr>
            <a:lvl6pPr marL="2282963" indent="0">
              <a:buNone/>
              <a:defRPr sz="1600" b="1"/>
            </a:lvl6pPr>
            <a:lvl7pPr marL="2739555" indent="0">
              <a:buNone/>
              <a:defRPr sz="1600" b="1"/>
            </a:lvl7pPr>
            <a:lvl8pPr marL="3196080" indent="0">
              <a:buNone/>
              <a:defRPr sz="1600" b="1"/>
            </a:lvl8pPr>
            <a:lvl9pPr marL="36527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1" y="1535113"/>
            <a:ext cx="4041775" cy="639762"/>
          </a:xfrm>
        </p:spPr>
        <p:txBody>
          <a:bodyPr anchor="b"/>
          <a:lstStyle>
            <a:lvl1pPr marL="0" indent="0">
              <a:buNone/>
              <a:defRPr sz="2400" b="1"/>
            </a:lvl1pPr>
            <a:lvl2pPr marL="456593" indent="0">
              <a:buNone/>
              <a:defRPr sz="2000" b="1"/>
            </a:lvl2pPr>
            <a:lvl3pPr marL="913185" indent="0">
              <a:buNone/>
              <a:defRPr sz="1800" b="1"/>
            </a:lvl3pPr>
            <a:lvl4pPr marL="1369778" indent="0">
              <a:buNone/>
              <a:defRPr sz="1600" b="1"/>
            </a:lvl4pPr>
            <a:lvl5pPr marL="1826370" indent="0">
              <a:buNone/>
              <a:defRPr sz="1600" b="1"/>
            </a:lvl5pPr>
            <a:lvl6pPr marL="2282963" indent="0">
              <a:buNone/>
              <a:defRPr sz="1600" b="1"/>
            </a:lvl6pPr>
            <a:lvl7pPr marL="2739555" indent="0">
              <a:buNone/>
              <a:defRPr sz="1600" b="1"/>
            </a:lvl7pPr>
            <a:lvl8pPr marL="3196080" indent="0">
              <a:buNone/>
              <a:defRPr sz="1600" b="1"/>
            </a:lvl8pPr>
            <a:lvl9pPr marL="36527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8" name="Footer Placeholder 7"/>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223BFD85-7B05-477A-9B41-1730A0A7FD46}" type="slidenum">
              <a:rPr lang="en-US"/>
              <a:pPr>
                <a:defRPr/>
              </a:pPr>
              <a:t>‹#›</a:t>
            </a:fld>
            <a:endParaRPr lang="en-US" dirty="0"/>
          </a:p>
        </p:txBody>
      </p:sp>
    </p:spTree>
    <p:extLst>
      <p:ext uri="{BB962C8B-B14F-4D97-AF65-F5344CB8AC3E}">
        <p14:creationId xmlns:p14="http://schemas.microsoft.com/office/powerpoint/2010/main" val="1077394401"/>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4" name="Footer Placeholder 3"/>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5B5BE758-3C9E-46A1-B829-00297361230E}" type="slidenum">
              <a:rPr lang="en-US"/>
              <a:pPr>
                <a:defRPr/>
              </a:pPr>
              <a:t>‹#›</a:t>
            </a:fld>
            <a:endParaRPr lang="en-US" dirty="0"/>
          </a:p>
        </p:txBody>
      </p:sp>
    </p:spTree>
    <p:extLst>
      <p:ext uri="{BB962C8B-B14F-4D97-AF65-F5344CB8AC3E}">
        <p14:creationId xmlns:p14="http://schemas.microsoft.com/office/powerpoint/2010/main" val="3385453668"/>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3" name="Footer Placeholder 2"/>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BEBD422C-8B2A-454D-BD9A-DE25F73BF836}" type="slidenum">
              <a:rPr lang="en-US"/>
              <a:pPr>
                <a:defRPr/>
              </a:pPr>
              <a:t>‹#›</a:t>
            </a:fld>
            <a:endParaRPr lang="en-US" dirty="0"/>
          </a:p>
        </p:txBody>
      </p:sp>
    </p:spTree>
    <p:extLst>
      <p:ext uri="{BB962C8B-B14F-4D97-AF65-F5344CB8AC3E}">
        <p14:creationId xmlns:p14="http://schemas.microsoft.com/office/powerpoint/2010/main" val="3527907336"/>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6593" indent="0">
              <a:buNone/>
              <a:defRPr sz="1200"/>
            </a:lvl2pPr>
            <a:lvl3pPr marL="913185" indent="0">
              <a:buNone/>
              <a:defRPr sz="1000"/>
            </a:lvl3pPr>
            <a:lvl4pPr marL="1369778" indent="0">
              <a:buNone/>
              <a:defRPr sz="900"/>
            </a:lvl4pPr>
            <a:lvl5pPr marL="1826370" indent="0">
              <a:buNone/>
              <a:defRPr sz="900"/>
            </a:lvl5pPr>
            <a:lvl6pPr marL="2282963" indent="0">
              <a:buNone/>
              <a:defRPr sz="900"/>
            </a:lvl6pPr>
            <a:lvl7pPr marL="2739555" indent="0">
              <a:buNone/>
              <a:defRPr sz="900"/>
            </a:lvl7pPr>
            <a:lvl8pPr marL="3196080" indent="0">
              <a:buNone/>
              <a:defRPr sz="900"/>
            </a:lvl8pPr>
            <a:lvl9pPr marL="365273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0B15E970-CF78-420B-BE60-DCEDBDD655F3}" type="slidenum">
              <a:rPr lang="en-US"/>
              <a:pPr>
                <a:defRPr/>
              </a:pPr>
              <a:t>‹#›</a:t>
            </a:fld>
            <a:endParaRPr lang="en-US" dirty="0"/>
          </a:p>
        </p:txBody>
      </p:sp>
    </p:spTree>
    <p:extLst>
      <p:ext uri="{BB962C8B-B14F-4D97-AF65-F5344CB8AC3E}">
        <p14:creationId xmlns:p14="http://schemas.microsoft.com/office/powerpoint/2010/main" val="449236931"/>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93" indent="0">
              <a:buNone/>
              <a:defRPr sz="2800"/>
            </a:lvl2pPr>
            <a:lvl3pPr marL="913185" indent="0">
              <a:buNone/>
              <a:defRPr sz="2400"/>
            </a:lvl3pPr>
            <a:lvl4pPr marL="1369778" indent="0">
              <a:buNone/>
              <a:defRPr sz="2000"/>
            </a:lvl4pPr>
            <a:lvl5pPr marL="1826370" indent="0">
              <a:buNone/>
              <a:defRPr sz="2000"/>
            </a:lvl5pPr>
            <a:lvl6pPr marL="2282963" indent="0">
              <a:buNone/>
              <a:defRPr sz="2000"/>
            </a:lvl6pPr>
            <a:lvl7pPr marL="2739555" indent="0">
              <a:buNone/>
              <a:defRPr sz="2000"/>
            </a:lvl7pPr>
            <a:lvl8pPr marL="3196080" indent="0">
              <a:buNone/>
              <a:defRPr sz="2000"/>
            </a:lvl8pPr>
            <a:lvl9pPr marL="365273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593" indent="0">
              <a:buNone/>
              <a:defRPr sz="1200"/>
            </a:lvl2pPr>
            <a:lvl3pPr marL="913185" indent="0">
              <a:buNone/>
              <a:defRPr sz="1000"/>
            </a:lvl3pPr>
            <a:lvl4pPr marL="1369778" indent="0">
              <a:buNone/>
              <a:defRPr sz="900"/>
            </a:lvl4pPr>
            <a:lvl5pPr marL="1826370" indent="0">
              <a:buNone/>
              <a:defRPr sz="900"/>
            </a:lvl5pPr>
            <a:lvl6pPr marL="2282963" indent="0">
              <a:buNone/>
              <a:defRPr sz="900"/>
            </a:lvl6pPr>
            <a:lvl7pPr marL="2739555" indent="0">
              <a:buNone/>
              <a:defRPr sz="900"/>
            </a:lvl7pPr>
            <a:lvl8pPr marL="3196080" indent="0">
              <a:buNone/>
              <a:defRPr sz="900"/>
            </a:lvl8pPr>
            <a:lvl9pPr marL="365273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F849B189-676B-4541-88D7-AD831011641E}" type="slidenum">
              <a:rPr lang="en-US"/>
              <a:pPr>
                <a:defRPr/>
              </a:pPr>
              <a:t>‹#›</a:t>
            </a:fld>
            <a:endParaRPr lang="en-US" dirty="0"/>
          </a:p>
        </p:txBody>
      </p:sp>
    </p:spTree>
    <p:extLst>
      <p:ext uri="{BB962C8B-B14F-4D97-AF65-F5344CB8AC3E}">
        <p14:creationId xmlns:p14="http://schemas.microsoft.com/office/powerpoint/2010/main" val="1052990046"/>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5" name="Footer Placeholder 4"/>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5053D1-DD43-401C-9CF4-B17142E16AF3}" type="slidenum">
              <a:rPr lang="en-US"/>
              <a:pPr>
                <a:defRPr/>
              </a:pPr>
              <a:t>‹#›</a:t>
            </a:fld>
            <a:endParaRPr lang="en-US" dirty="0"/>
          </a:p>
        </p:txBody>
      </p:sp>
    </p:spTree>
    <p:extLst>
      <p:ext uri="{BB962C8B-B14F-4D97-AF65-F5344CB8AC3E}">
        <p14:creationId xmlns:p14="http://schemas.microsoft.com/office/powerpoint/2010/main" val="3732992117"/>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1"/>
            <a:ext cx="21526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2" y="228601"/>
            <a:ext cx="63055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5" name="Footer Placeholder 4"/>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8A6FFC-31CC-45B3-BA46-12112CD48F99}" type="slidenum">
              <a:rPr lang="en-US"/>
              <a:pPr>
                <a:defRPr/>
              </a:pPr>
              <a:t>‹#›</a:t>
            </a:fld>
            <a:endParaRPr lang="en-US" dirty="0"/>
          </a:p>
        </p:txBody>
      </p:sp>
    </p:spTree>
    <p:extLst>
      <p:ext uri="{BB962C8B-B14F-4D97-AF65-F5344CB8AC3E}">
        <p14:creationId xmlns:p14="http://schemas.microsoft.com/office/powerpoint/2010/main" val="3684681818"/>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5" y="2286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6" name="Footer Placeholder 5"/>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E2ED06EA-FD8D-4F83-A625-68A2E28FE4BF}" type="slidenum">
              <a:rPr lang="en-US"/>
              <a:pPr>
                <a:defRPr/>
              </a:pPr>
              <a:t>‹#›</a:t>
            </a:fld>
            <a:endParaRPr lang="en-US" dirty="0"/>
          </a:p>
        </p:txBody>
      </p:sp>
    </p:spTree>
    <p:extLst>
      <p:ext uri="{BB962C8B-B14F-4D97-AF65-F5344CB8AC3E}">
        <p14:creationId xmlns:p14="http://schemas.microsoft.com/office/powerpoint/2010/main" val="4066494153"/>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5" y="22860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447800"/>
            <a:ext cx="42291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447802"/>
            <a:ext cx="42291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52905"/>
            <a:ext cx="42291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7" name="Footer Placeholder 6"/>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8" name="Slide Number Placeholder 7"/>
          <p:cNvSpPr>
            <a:spLocks noGrp="1"/>
          </p:cNvSpPr>
          <p:nvPr>
            <p:ph type="sldNum" sz="quarter" idx="12"/>
          </p:nvPr>
        </p:nvSpPr>
        <p:spPr/>
        <p:txBody>
          <a:bodyPr/>
          <a:lstStyle>
            <a:lvl1pPr>
              <a:defRPr/>
            </a:lvl1pPr>
          </a:lstStyle>
          <a:p>
            <a:pPr>
              <a:defRPr/>
            </a:pPr>
            <a:fld id="{B4773CAE-CEEB-46C2-AF0F-09F66C263ADD}" type="slidenum">
              <a:rPr lang="en-US"/>
              <a:pPr>
                <a:defRPr/>
              </a:pPr>
              <a:t>‹#›</a:t>
            </a:fld>
            <a:endParaRPr lang="en-US" dirty="0"/>
          </a:p>
        </p:txBody>
      </p:sp>
    </p:spTree>
    <p:extLst>
      <p:ext uri="{BB962C8B-B14F-4D97-AF65-F5344CB8AC3E}">
        <p14:creationId xmlns:p14="http://schemas.microsoft.com/office/powerpoint/2010/main" val="2214527321"/>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5" y="228600"/>
            <a:ext cx="8534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447800"/>
            <a:ext cx="8610600" cy="5257800"/>
          </a:xfrm>
        </p:spPr>
        <p:txBody>
          <a:bodyPr/>
          <a:lstStyle/>
          <a:p>
            <a:pPr lvl="0"/>
            <a:endParaRPr lang="en-US" noProof="0" dirty="0" smtClean="0"/>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Osaka" pitchFamily="1" charset="-128"/>
                <a:cs typeface="+mn-cs"/>
                <a:sym typeface="Gill Sans" charset="0"/>
              </a:defRPr>
            </a:lvl1pPr>
          </a:lstStyle>
          <a:p>
            <a:pPr>
              <a:defRPr/>
            </a:pPr>
            <a:endParaRPr lang="en-US" dirty="0"/>
          </a:p>
        </p:txBody>
      </p:sp>
      <p:sp>
        <p:nvSpPr>
          <p:cNvPr id="5" name="Footer Placeholder 4"/>
          <p:cNvSpPr>
            <a:spLocks noGrp="1"/>
          </p:cNvSpPr>
          <p:nvPr>
            <p:ph type="ftr" sz="quarter" idx="11"/>
          </p:nvPr>
        </p:nvSpPr>
        <p:spPr bwMode="auto">
          <a:xfrm>
            <a:off x="2209800" y="6553200"/>
            <a:ext cx="6629400" cy="304800"/>
          </a:xfrm>
          <a:prstGeom prst="rect">
            <a:avLst/>
          </a:prstGeom>
          <a:ln>
            <a:miter lim="800000"/>
            <a:headEnd/>
            <a:tailEnd/>
          </a:ln>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1600">
                <a:solidFill>
                  <a:srgbClr val="00315E"/>
                </a:solidFill>
                <a:latin typeface="Tahoma" pitchFamily="34"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4677A4-FD05-44DA-A15A-D1BC849F679A}" type="slidenum">
              <a:rPr lang="en-US"/>
              <a:pPr>
                <a:defRPr/>
              </a:pPr>
              <a:t>‹#›</a:t>
            </a:fld>
            <a:endParaRPr lang="en-US" dirty="0"/>
          </a:p>
        </p:txBody>
      </p:sp>
    </p:spTree>
    <p:extLst>
      <p:ext uri="{BB962C8B-B14F-4D97-AF65-F5344CB8AC3E}">
        <p14:creationId xmlns:p14="http://schemas.microsoft.com/office/powerpoint/2010/main" val="2792940847"/>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228600" y="1447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447800"/>
            <a:ext cx="42291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userDrawn="1"/>
        </p:nvSpPr>
        <p:spPr bwMode="auto">
          <a:xfrm>
            <a:off x="0" y="1371600"/>
            <a:ext cx="9144000" cy="76200"/>
          </a:xfrm>
          <a:prstGeom prst="rect">
            <a:avLst/>
          </a:prstGeom>
          <a:solidFill>
            <a:srgbClr val="7A1A57"/>
          </a:solidFill>
          <a:ln>
            <a:noFill/>
          </a:ln>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Tree>
    <p:extLst>
      <p:ext uri="{BB962C8B-B14F-4D97-AF65-F5344CB8AC3E}">
        <p14:creationId xmlns:p14="http://schemas.microsoft.com/office/powerpoint/2010/main" val="2195130071"/>
      </p:ext>
    </p:extLst>
  </p:cSld>
  <p:clrMapOvr>
    <a:masterClrMapping/>
  </p:clrMapOv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6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593" indent="0" algn="ctr">
              <a:buNone/>
              <a:defRPr>
                <a:solidFill>
                  <a:schemeClr val="tx1">
                    <a:tint val="75000"/>
                  </a:schemeClr>
                </a:solidFill>
              </a:defRPr>
            </a:lvl2pPr>
            <a:lvl3pPr marL="913185" indent="0" algn="ctr">
              <a:buNone/>
              <a:defRPr>
                <a:solidFill>
                  <a:schemeClr val="tx1">
                    <a:tint val="75000"/>
                  </a:schemeClr>
                </a:solidFill>
              </a:defRPr>
            </a:lvl3pPr>
            <a:lvl4pPr marL="1369778" indent="0" algn="ctr">
              <a:buNone/>
              <a:defRPr>
                <a:solidFill>
                  <a:schemeClr val="tx1">
                    <a:tint val="75000"/>
                  </a:schemeClr>
                </a:solidFill>
              </a:defRPr>
            </a:lvl4pPr>
            <a:lvl5pPr marL="1826370" indent="0" algn="ctr">
              <a:buNone/>
              <a:defRPr>
                <a:solidFill>
                  <a:schemeClr val="tx1">
                    <a:tint val="75000"/>
                  </a:schemeClr>
                </a:solidFill>
              </a:defRPr>
            </a:lvl5pPr>
            <a:lvl6pPr marL="2282963" indent="0" algn="ctr">
              <a:buNone/>
              <a:defRPr>
                <a:solidFill>
                  <a:schemeClr val="tx1">
                    <a:tint val="75000"/>
                  </a:schemeClr>
                </a:solidFill>
              </a:defRPr>
            </a:lvl6pPr>
            <a:lvl7pPr marL="2739555" indent="0" algn="ctr">
              <a:buNone/>
              <a:defRPr>
                <a:solidFill>
                  <a:schemeClr val="tx1">
                    <a:tint val="75000"/>
                  </a:schemeClr>
                </a:solidFill>
              </a:defRPr>
            </a:lvl7pPr>
            <a:lvl8pPr marL="3196080" indent="0" algn="ctr">
              <a:buNone/>
              <a:defRPr>
                <a:solidFill>
                  <a:schemeClr val="tx1">
                    <a:tint val="75000"/>
                  </a:schemeClr>
                </a:solidFill>
              </a:defRPr>
            </a:lvl8pPr>
            <a:lvl9pPr marL="36527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28600" y="6400800"/>
            <a:ext cx="1295400" cy="304800"/>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Gill Sans" charset="0"/>
                <a:ea typeface="ヒラギノ角ゴ ProN W3" charset="0"/>
                <a:cs typeface="ヒラギノ角ゴ ProN W3" charset="0"/>
                <a:sym typeface="Gill Sans" charset="0"/>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lIns="91436" tIns="45716" rIns="91436" bIns="45716"/>
          <a:lstStyle>
            <a:lvl1pPr algn="ctr" defTabSz="913203" fontAlgn="base">
              <a:spcBef>
                <a:spcPct val="0"/>
              </a:spcBef>
              <a:spcAft>
                <a:spcPct val="0"/>
              </a:spcAft>
              <a:defRPr sz="2900">
                <a:solidFill>
                  <a:srgbClr val="000000"/>
                </a:solidFill>
                <a:latin typeface="Arial" charset="0"/>
                <a:ea typeface="Osaka" pitchFamily="1" charset="-128"/>
                <a:cs typeface="+mn-cs"/>
                <a:sym typeface="Gill Sans"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459FA4-C8AE-47E6-9ED0-B62D334F98E7}" type="slidenum">
              <a:rPr lang="en-US"/>
              <a:pPr>
                <a:defRPr/>
              </a:pPr>
              <a:t>‹#›</a:t>
            </a:fld>
            <a:endParaRPr lang="en-US" dirty="0"/>
          </a:p>
        </p:txBody>
      </p:sp>
    </p:spTree>
    <p:extLst>
      <p:ext uri="{BB962C8B-B14F-4D97-AF65-F5344CB8AC3E}">
        <p14:creationId xmlns:p14="http://schemas.microsoft.com/office/powerpoint/2010/main" val="1549166802"/>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7178675" y="2057400"/>
            <a:ext cx="1828800" cy="180975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4" name="Rectangle 5"/>
          <p:cNvSpPr>
            <a:spLocks noChangeArrowheads="1"/>
          </p:cNvSpPr>
          <p:nvPr userDrawn="1"/>
        </p:nvSpPr>
        <p:spPr bwMode="auto">
          <a:xfrm>
            <a:off x="5875338" y="136525"/>
            <a:ext cx="3108325" cy="1843088"/>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5" name="Rectangle 6"/>
          <p:cNvSpPr>
            <a:spLocks noChangeArrowheads="1"/>
          </p:cNvSpPr>
          <p:nvPr userDrawn="1"/>
        </p:nvSpPr>
        <p:spPr bwMode="auto">
          <a:xfrm>
            <a:off x="5867400" y="2057400"/>
            <a:ext cx="1219200" cy="1828800"/>
          </a:xfrm>
          <a:prstGeom prst="rect">
            <a:avLst/>
          </a:prstGeom>
          <a:solidFill>
            <a:srgbClr val="EFAA2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6" name="Rectangle 7"/>
          <p:cNvSpPr>
            <a:spLocks noChangeArrowheads="1"/>
          </p:cNvSpPr>
          <p:nvPr/>
        </p:nvSpPr>
        <p:spPr bwMode="auto">
          <a:xfrm>
            <a:off x="152400" y="152400"/>
            <a:ext cx="3733800" cy="3733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7" name="Rectangle 8"/>
          <p:cNvSpPr>
            <a:spLocks noChangeArrowheads="1"/>
          </p:cNvSpPr>
          <p:nvPr userDrawn="1"/>
        </p:nvSpPr>
        <p:spPr bwMode="auto">
          <a:xfrm>
            <a:off x="3962400" y="152400"/>
            <a:ext cx="1828800" cy="18288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sp>
        <p:nvSpPr>
          <p:cNvPr id="8" name="Rectangle 9"/>
          <p:cNvSpPr>
            <a:spLocks noChangeArrowheads="1"/>
          </p:cNvSpPr>
          <p:nvPr userDrawn="1"/>
        </p:nvSpPr>
        <p:spPr bwMode="auto">
          <a:xfrm>
            <a:off x="3962400" y="2057400"/>
            <a:ext cx="1828800" cy="1828800"/>
          </a:xfrm>
          <a:prstGeom prst="rect">
            <a:avLst/>
          </a:prstGeom>
          <a:solidFill>
            <a:srgbClr val="0039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endParaRPr lang="en-US" altLang="en-US" sz="2900" dirty="0">
              <a:solidFill>
                <a:srgbClr val="000000"/>
              </a:solidFill>
              <a:sym typeface="Gill Sans"/>
            </a:endParaRPr>
          </a:p>
        </p:txBody>
      </p:sp>
      <p:pic>
        <p:nvPicPr>
          <p:cNvPr id="9" name="Picture 9" descr="NSSE_CMYK.t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4572000"/>
            <a:ext cx="292576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userDrawn="1"/>
        </p:nvSpPr>
        <p:spPr bwMode="auto">
          <a:xfrm>
            <a:off x="0" y="6629400"/>
            <a:ext cx="9144000" cy="228600"/>
          </a:xfrm>
          <a:prstGeom prst="rect">
            <a:avLst/>
          </a:prstGeom>
          <a:solidFill>
            <a:srgbClr val="7A1A5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pic>
        <p:nvPicPr>
          <p:cNvPr id="11"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1363"/>
          <a:stretch>
            <a:fillRect/>
          </a:stretch>
        </p:blipFill>
        <p:spPr bwMode="auto">
          <a:xfrm>
            <a:off x="6011863" y="206375"/>
            <a:ext cx="2887662"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038600" y="2133600"/>
            <a:ext cx="16891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246938" y="2125663"/>
            <a:ext cx="164623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4267200" y="4267205"/>
            <a:ext cx="4533900" cy="1981200"/>
          </a:xfrm>
        </p:spPr>
        <p:txBody>
          <a:bodyPr>
            <a:normAutofit/>
          </a:bodyPr>
          <a:lstStyle>
            <a:lvl1pPr marL="0" indent="0" algn="ctr">
              <a:buNone/>
              <a:defRPr sz="2400" b="0">
                <a:solidFill>
                  <a:srgbClr val="FF0000"/>
                </a:solidFill>
              </a:defRPr>
            </a:lvl1pPr>
            <a:lvl2pPr marL="456593" indent="0" algn="ctr">
              <a:buNone/>
              <a:defRPr>
                <a:solidFill>
                  <a:schemeClr val="tx1">
                    <a:tint val="75000"/>
                  </a:schemeClr>
                </a:solidFill>
              </a:defRPr>
            </a:lvl2pPr>
            <a:lvl3pPr marL="913185" indent="0" algn="ctr">
              <a:buNone/>
              <a:defRPr>
                <a:solidFill>
                  <a:schemeClr val="tx1">
                    <a:tint val="75000"/>
                  </a:schemeClr>
                </a:solidFill>
              </a:defRPr>
            </a:lvl3pPr>
            <a:lvl4pPr marL="1369778" indent="0" algn="ctr">
              <a:buNone/>
              <a:defRPr>
                <a:solidFill>
                  <a:schemeClr val="tx1">
                    <a:tint val="75000"/>
                  </a:schemeClr>
                </a:solidFill>
              </a:defRPr>
            </a:lvl4pPr>
            <a:lvl5pPr marL="1826370" indent="0" algn="ctr">
              <a:buNone/>
              <a:defRPr>
                <a:solidFill>
                  <a:schemeClr val="tx1">
                    <a:tint val="75000"/>
                  </a:schemeClr>
                </a:solidFill>
              </a:defRPr>
            </a:lvl5pPr>
            <a:lvl6pPr marL="2282963" indent="0" algn="ctr">
              <a:buNone/>
              <a:defRPr>
                <a:solidFill>
                  <a:schemeClr val="tx1">
                    <a:tint val="75000"/>
                  </a:schemeClr>
                </a:solidFill>
              </a:defRPr>
            </a:lvl6pPr>
            <a:lvl7pPr marL="2739555" indent="0" algn="ctr">
              <a:buNone/>
              <a:defRPr>
                <a:solidFill>
                  <a:schemeClr val="tx1">
                    <a:tint val="75000"/>
                  </a:schemeClr>
                </a:solidFill>
              </a:defRPr>
            </a:lvl7pPr>
            <a:lvl8pPr marL="3196080" indent="0" algn="ctr">
              <a:buNone/>
              <a:defRPr>
                <a:solidFill>
                  <a:schemeClr val="tx1">
                    <a:tint val="75000"/>
                  </a:schemeClr>
                </a:solidFill>
              </a:defRPr>
            </a:lvl8pPr>
            <a:lvl9pPr marL="3652736" indent="0" algn="ctr">
              <a:buNone/>
              <a:defRPr>
                <a:solidFill>
                  <a:schemeClr val="tx1">
                    <a:tint val="75000"/>
                  </a:schemeClr>
                </a:solidFill>
              </a:defRPr>
            </a:lvl9pPr>
          </a:lstStyle>
          <a:p>
            <a:r>
              <a:rPr lang="en-US" dirty="0" smtClean="0"/>
              <a:t>Click to edit Master subtitle style</a:t>
            </a:r>
            <a:endParaRPr dirty="0"/>
          </a:p>
        </p:txBody>
      </p:sp>
    </p:spTree>
    <p:extLst>
      <p:ext uri="{BB962C8B-B14F-4D97-AF65-F5344CB8AC3E}">
        <p14:creationId xmlns:p14="http://schemas.microsoft.com/office/powerpoint/2010/main" val="61725395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solidFill>
            <a:srgbClr val="002D62"/>
          </a:solidFill>
        </p:spPr>
        <p:txBody>
          <a:bodyPr anchor="b"/>
          <a:lstStyle>
            <a:lvl1pPr marL="0" indent="0" algn="ctr">
              <a:buNone/>
              <a:defRPr sz="2000" b="1">
                <a:solidFill>
                  <a:schemeClr val="bg1"/>
                </a:solidFill>
              </a:defRPr>
            </a:lvl1pPr>
            <a:lvl2pPr marL="456579" indent="0">
              <a:buNone/>
              <a:defRPr sz="2000" b="1"/>
            </a:lvl2pPr>
            <a:lvl3pPr marL="913158" indent="0">
              <a:buNone/>
              <a:defRPr sz="1800" b="1"/>
            </a:lvl3pPr>
            <a:lvl4pPr marL="1369737" indent="0">
              <a:buNone/>
              <a:defRPr sz="1600" b="1"/>
            </a:lvl4pPr>
            <a:lvl5pPr marL="1826316" indent="0">
              <a:buNone/>
              <a:defRPr sz="1600" b="1"/>
            </a:lvl5pPr>
            <a:lvl6pPr marL="2282895" indent="0">
              <a:buNone/>
              <a:defRPr sz="1600" b="1"/>
            </a:lvl6pPr>
            <a:lvl7pPr marL="2739474" indent="0">
              <a:buNone/>
              <a:defRPr sz="1600" b="1"/>
            </a:lvl7pPr>
            <a:lvl8pPr marL="3195984" indent="0">
              <a:buNone/>
              <a:defRPr sz="1600" b="1"/>
            </a:lvl8pPr>
            <a:lvl9pPr marL="365262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1" y="1535113"/>
            <a:ext cx="4041775" cy="639762"/>
          </a:xfrm>
          <a:solidFill>
            <a:srgbClr val="002D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b" anchorCtr="0" compatLnSpc="1">
            <a:prstTxWarp prst="textNoShape">
              <a:avLst/>
            </a:prstTxWarp>
          </a:bodyPr>
          <a:lstStyle>
            <a:lvl1pPr algn="ctr">
              <a:defRPr lang="en-US" sz="2000" b="1" smtClean="0">
                <a:solidFill>
                  <a:schemeClr val="bg1"/>
                </a:solidFill>
              </a:defRPr>
            </a:lvl1pPr>
          </a:lstStyle>
          <a:p>
            <a:pPr marL="0" lvl="0" indent="0">
              <a:buNone/>
            </a:pPr>
            <a:r>
              <a:rPr lang="en-US" dirty="0" smtClean="0"/>
              <a:t>Click to edit Master text styles</a:t>
            </a:r>
          </a:p>
        </p:txBody>
      </p:sp>
      <p:sp>
        <p:nvSpPr>
          <p:cNvPr id="6" name="Content Placeholder 5"/>
          <p:cNvSpPr>
            <a:spLocks noGrp="1"/>
          </p:cNvSpPr>
          <p:nvPr>
            <p:ph sz="quarter" idx="4"/>
          </p:nvPr>
        </p:nvSpPr>
        <p:spPr>
          <a:xfrm>
            <a:off x="46451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762000" y="111045"/>
            <a:ext cx="8077200" cy="1143000"/>
          </a:xfrm>
        </p:spPr>
        <p:txBody>
          <a:bodyPr/>
          <a:lstStyle/>
          <a:p>
            <a:r>
              <a:rPr lang="en-US" dirty="0" smtClean="0"/>
              <a:t>Click to edit Master title style</a:t>
            </a:r>
            <a:endParaRPr lang="en-US" dirty="0"/>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userDrawn="1"/>
        </p:nvSpPr>
        <p:spPr bwMode="auto">
          <a:xfrm>
            <a:off x="0" y="1371600"/>
            <a:ext cx="9144000" cy="76200"/>
          </a:xfrm>
          <a:prstGeom prst="rect">
            <a:avLst/>
          </a:prstGeom>
          <a:solidFill>
            <a:srgbClr val="FFC000"/>
          </a:solidFill>
          <a:ln>
            <a:noFill/>
          </a:ln>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Tree>
    <p:extLst>
      <p:ext uri="{BB962C8B-B14F-4D97-AF65-F5344CB8AC3E}">
        <p14:creationId xmlns:p14="http://schemas.microsoft.com/office/powerpoint/2010/main" val="1444070399"/>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userDrawn="1"/>
        </p:nvSpPr>
        <p:spPr bwMode="auto">
          <a:xfrm>
            <a:off x="0" y="1371600"/>
            <a:ext cx="9144000" cy="76200"/>
          </a:xfrm>
          <a:prstGeom prst="rect">
            <a:avLst/>
          </a:prstGeom>
          <a:solidFill>
            <a:srgbClr val="002D62"/>
          </a:solidFill>
          <a:ln>
            <a:noFill/>
          </a:ln>
          <a:extLst/>
        </p:spPr>
        <p:txBody>
          <a:bodyPr lIns="91436" tIns="45716" rIns="91436" bIns="45716" anchor="ct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4800" dirty="0">
                <a:solidFill>
                  <a:srgbClr val="FFF5B5"/>
                </a:solidFill>
                <a:latin typeface="Tahoma" pitchFamily="34" charset="0"/>
                <a:sym typeface="Gill Sans"/>
              </a:rPr>
              <a:t/>
            </a:r>
            <a:br>
              <a:rPr lang="en-US" altLang="en-US" sz="4800" dirty="0">
                <a:solidFill>
                  <a:srgbClr val="FFF5B5"/>
                </a:solidFill>
                <a:latin typeface="Tahoma" pitchFamily="34" charset="0"/>
                <a:sym typeface="Gill Sans"/>
              </a:rPr>
            </a:br>
            <a:endParaRPr lang="en-US" altLang="en-US" sz="4800" dirty="0">
              <a:solidFill>
                <a:srgbClr val="FFF5B5"/>
              </a:solidFill>
              <a:latin typeface="Tahoma" pitchFamily="34" charset="0"/>
              <a:sym typeface="Gill Sans"/>
            </a:endParaRPr>
          </a:p>
        </p:txBody>
      </p:sp>
    </p:spTree>
    <p:extLst>
      <p:ext uri="{BB962C8B-B14F-4D97-AF65-F5344CB8AC3E}">
        <p14:creationId xmlns:p14="http://schemas.microsoft.com/office/powerpoint/2010/main" val="1383345022"/>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156962"/>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38" y="152400"/>
            <a:ext cx="2733680" cy="1066799"/>
          </a:xfrm>
        </p:spPr>
        <p:txBody>
          <a:bodyPr anchor="ct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1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838" y="1435100"/>
            <a:ext cx="2733680" cy="4691063"/>
          </a:xfrm>
        </p:spPr>
        <p:txBody>
          <a:bodyPr/>
          <a:lstStyle>
            <a:lvl1pPr marL="0" indent="0">
              <a:buNone/>
              <a:defRPr sz="1400"/>
            </a:lvl1pPr>
            <a:lvl2pPr marL="456579" indent="0">
              <a:buNone/>
              <a:defRPr sz="1200"/>
            </a:lvl2pPr>
            <a:lvl3pPr marL="913158" indent="0">
              <a:buNone/>
              <a:defRPr sz="1000"/>
            </a:lvl3pPr>
            <a:lvl4pPr marL="1369737" indent="0">
              <a:buNone/>
              <a:defRPr sz="900"/>
            </a:lvl4pPr>
            <a:lvl5pPr marL="1826316" indent="0">
              <a:buNone/>
              <a:defRPr sz="900"/>
            </a:lvl5pPr>
            <a:lvl6pPr marL="2282895" indent="0">
              <a:buNone/>
              <a:defRPr sz="900"/>
            </a:lvl6pPr>
            <a:lvl7pPr marL="2739474" indent="0">
              <a:buNone/>
              <a:defRPr sz="900"/>
            </a:lvl7pPr>
            <a:lvl8pPr marL="3195984" indent="0">
              <a:buNone/>
              <a:defRPr sz="900"/>
            </a:lvl8pPr>
            <a:lvl9pPr marL="3652628" indent="0">
              <a:buNone/>
              <a:defRPr sz="900"/>
            </a:lvl9pPr>
          </a:lstStyle>
          <a:p>
            <a:pPr lvl="0"/>
            <a:r>
              <a:rPr lang="en-US" dirty="0" smtClean="0"/>
              <a:t>Click to edit Master text styles</a:t>
            </a:r>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300" y="68263"/>
            <a:ext cx="617538"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81035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11045"/>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r" defTabSz="913176" eaLnBrk="0" hangingPunct="0">
              <a:defRPr sz="900">
                <a:solidFill>
                  <a:srgbClr val="00315E"/>
                </a:solidFill>
                <a:latin typeface="Frutiger Linotype" pitchFamily="34" charset="0"/>
                <a:ea typeface="+mn-ea"/>
                <a:cs typeface="+mn-cs"/>
                <a:sym typeface="Gill Sans" charset="0"/>
              </a:defRPr>
            </a:lvl1pPr>
          </a:lstStyle>
          <a:p>
            <a:pPr>
              <a:defRPr/>
            </a:pPr>
            <a:fld id="{96A2278E-3FDE-4463-8BF7-10AF52742C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67"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4" r:id="rId11"/>
    <p:sldLayoutId id="2147484666" r:id="rId12"/>
    <p:sldLayoutId id="2147484747" r:id="rId13"/>
    <p:sldLayoutId id="2147484749" r:id="rId14"/>
    <p:sldLayoutId id="2147484751" r:id="rId15"/>
    <p:sldLayoutId id="2147484752" r:id="rId16"/>
    <p:sldLayoutId id="2147484753" r:id="rId17"/>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200" b="1" i="0" u="none">
          <a:solidFill>
            <a:srgbClr val="002D62"/>
          </a:solidFill>
          <a:latin typeface="+mj-lt"/>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6584" algn="l" rtl="0" fontAlgn="base">
        <a:spcBef>
          <a:spcPct val="0"/>
        </a:spcBef>
        <a:spcAft>
          <a:spcPct val="0"/>
        </a:spcAft>
        <a:defRPr sz="4400">
          <a:solidFill>
            <a:srgbClr val="000066"/>
          </a:solidFill>
          <a:latin typeface="Tahoma" pitchFamily="34" charset="0"/>
          <a:ea typeface="Osaka" pitchFamily="1" charset="-128"/>
        </a:defRPr>
      </a:lvl6pPr>
      <a:lvl7pPr marL="913167" algn="l" rtl="0" fontAlgn="base">
        <a:spcBef>
          <a:spcPct val="0"/>
        </a:spcBef>
        <a:spcAft>
          <a:spcPct val="0"/>
        </a:spcAft>
        <a:defRPr sz="4400">
          <a:solidFill>
            <a:srgbClr val="000066"/>
          </a:solidFill>
          <a:latin typeface="Tahoma" pitchFamily="34" charset="0"/>
          <a:ea typeface="Osaka" pitchFamily="1" charset="-128"/>
        </a:defRPr>
      </a:lvl7pPr>
      <a:lvl8pPr marL="1369751" algn="l" rtl="0" fontAlgn="base">
        <a:spcBef>
          <a:spcPct val="0"/>
        </a:spcBef>
        <a:spcAft>
          <a:spcPct val="0"/>
        </a:spcAft>
        <a:defRPr sz="4400">
          <a:solidFill>
            <a:srgbClr val="000066"/>
          </a:solidFill>
          <a:latin typeface="Tahoma" pitchFamily="34" charset="0"/>
          <a:ea typeface="Osaka" pitchFamily="1" charset="-128"/>
        </a:defRPr>
      </a:lvl8pPr>
      <a:lvl9pPr marL="1826334"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39725" indent="-339725" algn="l" rtl="0" eaLnBrk="0" fontAlgn="base" hangingPunct="0">
        <a:spcBef>
          <a:spcPct val="20000"/>
        </a:spcBef>
        <a:spcAft>
          <a:spcPct val="0"/>
        </a:spcAft>
        <a:buClr>
          <a:srgbClr val="002D62"/>
        </a:buClr>
        <a:buFont typeface="Wingdings" pitchFamily="2" charset="2"/>
        <a:buChar char="§"/>
        <a:defRPr sz="2800">
          <a:solidFill>
            <a:srgbClr val="002D62"/>
          </a:solidFill>
          <a:latin typeface="+mj-lt"/>
          <a:ea typeface="+mn-ea"/>
          <a:cs typeface="Osaka"/>
        </a:defRPr>
      </a:lvl1pPr>
      <a:lvl2pPr marL="739775" indent="-282575" algn="l" rtl="0" eaLnBrk="0" fontAlgn="base" hangingPunct="0">
        <a:spcBef>
          <a:spcPct val="20000"/>
        </a:spcBef>
        <a:spcAft>
          <a:spcPct val="0"/>
        </a:spcAft>
        <a:buClr>
          <a:srgbClr val="7A1A57"/>
        </a:buClr>
        <a:buFont typeface="Wingdings" pitchFamily="2" charset="2"/>
        <a:buChar char="§"/>
        <a:defRPr sz="2600" b="0" i="0" u="none">
          <a:solidFill>
            <a:srgbClr val="7A1A57"/>
          </a:solidFill>
          <a:latin typeface="+mj-lt"/>
          <a:ea typeface="+mn-ea"/>
          <a:cs typeface="Osaka"/>
        </a:defRPr>
      </a:lvl2pPr>
      <a:lvl3pPr marL="1139825" indent="-225425" algn="l" rtl="0" eaLnBrk="0" fontAlgn="base" hangingPunct="0">
        <a:spcBef>
          <a:spcPct val="20000"/>
        </a:spcBef>
        <a:spcAft>
          <a:spcPct val="0"/>
        </a:spcAft>
        <a:buClr>
          <a:srgbClr val="417FDD"/>
        </a:buClr>
        <a:buChar char="•"/>
        <a:defRPr sz="2200">
          <a:solidFill>
            <a:srgbClr val="417FDD"/>
          </a:solidFill>
          <a:latin typeface="+mj-lt"/>
          <a:ea typeface="+mn-ea"/>
          <a:cs typeface="Osaka"/>
        </a:defRPr>
      </a:lvl3pPr>
      <a:lvl4pPr marL="1595438" indent="-225425" algn="l" rtl="0" eaLnBrk="0" fontAlgn="base" hangingPunct="0">
        <a:spcBef>
          <a:spcPct val="20000"/>
        </a:spcBef>
        <a:spcAft>
          <a:spcPct val="0"/>
        </a:spcAft>
        <a:buChar char="–"/>
        <a:defRPr sz="2000">
          <a:solidFill>
            <a:schemeClr val="tx1"/>
          </a:solidFill>
          <a:latin typeface="+mj-lt"/>
          <a:ea typeface="+mn-ea"/>
          <a:cs typeface="Osaka"/>
        </a:defRPr>
      </a:lvl4pPr>
      <a:lvl5pPr marL="2052638" indent="-225425" algn="l" rtl="0" eaLnBrk="0" fontAlgn="base" hangingPunct="0">
        <a:spcBef>
          <a:spcPct val="20000"/>
        </a:spcBef>
        <a:spcAft>
          <a:spcPct val="0"/>
        </a:spcAft>
        <a:buChar char="»"/>
        <a:defRPr sz="1400">
          <a:solidFill>
            <a:schemeClr val="tx1"/>
          </a:solidFill>
          <a:latin typeface="+mj-lt"/>
          <a:ea typeface="+mn-ea"/>
          <a:cs typeface="Osaka"/>
        </a:defRPr>
      </a:lvl5pPr>
      <a:lvl6pPr marL="2511175" indent="-228291" algn="l" rtl="0" fontAlgn="base">
        <a:spcBef>
          <a:spcPct val="20000"/>
        </a:spcBef>
        <a:spcAft>
          <a:spcPct val="0"/>
        </a:spcAft>
        <a:buChar char="»"/>
        <a:defRPr sz="1400">
          <a:solidFill>
            <a:schemeClr val="tx1"/>
          </a:solidFill>
          <a:latin typeface="+mn-lt"/>
          <a:ea typeface="+mn-ea"/>
        </a:defRPr>
      </a:lvl6pPr>
      <a:lvl7pPr marL="2967748" indent="-228291" algn="l" rtl="0" fontAlgn="base">
        <a:spcBef>
          <a:spcPct val="20000"/>
        </a:spcBef>
        <a:spcAft>
          <a:spcPct val="0"/>
        </a:spcAft>
        <a:buChar char="»"/>
        <a:defRPr sz="1400">
          <a:solidFill>
            <a:schemeClr val="tx1"/>
          </a:solidFill>
          <a:latin typeface="+mn-lt"/>
          <a:ea typeface="+mn-ea"/>
        </a:defRPr>
      </a:lvl7pPr>
      <a:lvl8pPr marL="3424315" indent="-228291" algn="l" rtl="0" fontAlgn="base">
        <a:spcBef>
          <a:spcPct val="20000"/>
        </a:spcBef>
        <a:spcAft>
          <a:spcPct val="0"/>
        </a:spcAft>
        <a:buChar char="»"/>
        <a:defRPr sz="1400">
          <a:solidFill>
            <a:schemeClr val="tx1"/>
          </a:solidFill>
          <a:latin typeface="+mn-lt"/>
          <a:ea typeface="+mn-ea"/>
        </a:defRPr>
      </a:lvl8pPr>
      <a:lvl9pPr marL="3880859" indent="-228291"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3167" rtl="0" eaLnBrk="1" latinLnBrk="0" hangingPunct="1">
        <a:defRPr sz="1800" kern="1200">
          <a:solidFill>
            <a:schemeClr val="tx1"/>
          </a:solidFill>
          <a:latin typeface="+mn-lt"/>
          <a:ea typeface="+mn-ea"/>
          <a:cs typeface="+mn-cs"/>
        </a:defRPr>
      </a:lvl1pPr>
      <a:lvl2pPr marL="456584" algn="l" defTabSz="913167" rtl="0" eaLnBrk="1" latinLnBrk="0" hangingPunct="1">
        <a:defRPr sz="1800" kern="1200">
          <a:solidFill>
            <a:schemeClr val="tx1"/>
          </a:solidFill>
          <a:latin typeface="+mn-lt"/>
          <a:ea typeface="+mn-ea"/>
          <a:cs typeface="+mn-cs"/>
        </a:defRPr>
      </a:lvl2pPr>
      <a:lvl3pPr marL="913167" algn="l" defTabSz="913167" rtl="0" eaLnBrk="1" latinLnBrk="0" hangingPunct="1">
        <a:defRPr sz="1800" kern="1200">
          <a:solidFill>
            <a:schemeClr val="tx1"/>
          </a:solidFill>
          <a:latin typeface="+mn-lt"/>
          <a:ea typeface="+mn-ea"/>
          <a:cs typeface="+mn-cs"/>
        </a:defRPr>
      </a:lvl3pPr>
      <a:lvl4pPr marL="1369751" algn="l" defTabSz="913167" rtl="0" eaLnBrk="1" latinLnBrk="0" hangingPunct="1">
        <a:defRPr sz="1800" kern="1200">
          <a:solidFill>
            <a:schemeClr val="tx1"/>
          </a:solidFill>
          <a:latin typeface="+mn-lt"/>
          <a:ea typeface="+mn-ea"/>
          <a:cs typeface="+mn-cs"/>
        </a:defRPr>
      </a:lvl4pPr>
      <a:lvl5pPr marL="1826334" algn="l" defTabSz="913167" rtl="0" eaLnBrk="1" latinLnBrk="0" hangingPunct="1">
        <a:defRPr sz="1800" kern="1200">
          <a:solidFill>
            <a:schemeClr val="tx1"/>
          </a:solidFill>
          <a:latin typeface="+mn-lt"/>
          <a:ea typeface="+mn-ea"/>
          <a:cs typeface="+mn-cs"/>
        </a:defRPr>
      </a:lvl5pPr>
      <a:lvl6pPr marL="2282918" algn="l" defTabSz="913167" rtl="0" eaLnBrk="1" latinLnBrk="0" hangingPunct="1">
        <a:defRPr sz="1800" kern="1200">
          <a:solidFill>
            <a:schemeClr val="tx1"/>
          </a:solidFill>
          <a:latin typeface="+mn-lt"/>
          <a:ea typeface="+mn-ea"/>
          <a:cs typeface="+mn-cs"/>
        </a:defRPr>
      </a:lvl6pPr>
      <a:lvl7pPr marL="2739501" algn="l" defTabSz="913167" rtl="0" eaLnBrk="1" latinLnBrk="0" hangingPunct="1">
        <a:defRPr sz="1800" kern="1200">
          <a:solidFill>
            <a:schemeClr val="tx1"/>
          </a:solidFill>
          <a:latin typeface="+mn-lt"/>
          <a:ea typeface="+mn-ea"/>
          <a:cs typeface="+mn-cs"/>
        </a:defRPr>
      </a:lvl7pPr>
      <a:lvl8pPr marL="3196016" algn="l" defTabSz="913167" rtl="0" eaLnBrk="1" latinLnBrk="0" hangingPunct="1">
        <a:defRPr sz="1800" kern="1200">
          <a:solidFill>
            <a:schemeClr val="tx1"/>
          </a:solidFill>
          <a:latin typeface="+mn-lt"/>
          <a:ea typeface="+mn-ea"/>
          <a:cs typeface="+mn-cs"/>
        </a:defRPr>
      </a:lvl8pPr>
      <a:lvl9pPr marL="3652664" algn="l" defTabSz="9131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r" defTabSz="913185" eaLnBrk="0" fontAlgn="base" hangingPunct="0">
              <a:spcBef>
                <a:spcPct val="0"/>
              </a:spcBef>
              <a:spcAft>
                <a:spcPct val="0"/>
              </a:spcAft>
              <a:defRPr sz="900">
                <a:solidFill>
                  <a:srgbClr val="00315E"/>
                </a:solidFill>
                <a:latin typeface="Frutiger Linotype" pitchFamily="34" charset="0"/>
                <a:ea typeface="+mn-ea"/>
                <a:cs typeface="+mn-cs"/>
                <a:sym typeface="Gill Sans" charset="0"/>
              </a:defRPr>
            </a:lvl1pPr>
          </a:lstStyle>
          <a:p>
            <a:pPr>
              <a:defRPr/>
            </a:pPr>
            <a:fld id="{A670DA65-D522-4828-9107-86100187E8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 id="2147484679" r:id="rId12"/>
    <p:sldLayoutId id="2147484680" r:id="rId13"/>
    <p:sldLayoutId id="2147484681" r:id="rId14"/>
    <p:sldLayoutId id="2147484682" r:id="rId15"/>
    <p:sldLayoutId id="2147484683" r:id="rId16"/>
    <p:sldLayoutId id="2147484684" r:id="rId17"/>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b="1">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6588" algn="l" rtl="0" fontAlgn="base">
        <a:spcBef>
          <a:spcPct val="0"/>
        </a:spcBef>
        <a:spcAft>
          <a:spcPct val="0"/>
        </a:spcAft>
        <a:defRPr sz="4400">
          <a:solidFill>
            <a:srgbClr val="000066"/>
          </a:solidFill>
          <a:latin typeface="Tahoma" pitchFamily="34" charset="0"/>
          <a:ea typeface="Osaka" pitchFamily="1" charset="-128"/>
        </a:defRPr>
      </a:lvl6pPr>
      <a:lvl7pPr marL="913176" algn="l" rtl="0" fontAlgn="base">
        <a:spcBef>
          <a:spcPct val="0"/>
        </a:spcBef>
        <a:spcAft>
          <a:spcPct val="0"/>
        </a:spcAft>
        <a:defRPr sz="4400">
          <a:solidFill>
            <a:srgbClr val="000066"/>
          </a:solidFill>
          <a:latin typeface="Tahoma" pitchFamily="34" charset="0"/>
          <a:ea typeface="Osaka" pitchFamily="1" charset="-128"/>
        </a:defRPr>
      </a:lvl7pPr>
      <a:lvl8pPr marL="1369764" algn="l" rtl="0" fontAlgn="base">
        <a:spcBef>
          <a:spcPct val="0"/>
        </a:spcBef>
        <a:spcAft>
          <a:spcPct val="0"/>
        </a:spcAft>
        <a:defRPr sz="4400">
          <a:solidFill>
            <a:srgbClr val="000066"/>
          </a:solidFill>
          <a:latin typeface="Tahoma" pitchFamily="34" charset="0"/>
          <a:ea typeface="Osaka" pitchFamily="1" charset="-128"/>
        </a:defRPr>
      </a:lvl8pPr>
      <a:lvl9pPr marL="1826352"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39725" indent="-339725"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39775" indent="-282575" algn="l" rtl="0" eaLnBrk="0" fontAlgn="base" hangingPunct="0">
        <a:spcBef>
          <a:spcPct val="20000"/>
        </a:spcBef>
        <a:spcAft>
          <a:spcPct val="0"/>
        </a:spcAft>
        <a:buClr>
          <a:schemeClr val="tx1"/>
        </a:buClr>
        <a:buFont typeface="Wingdings" pitchFamily="2" charset="2"/>
        <a:buChar char="§"/>
        <a:defRPr sz="2600">
          <a:solidFill>
            <a:schemeClr val="tx1"/>
          </a:solidFill>
          <a:latin typeface="Frutiger Linotype" pitchFamily="34" charset="0"/>
          <a:ea typeface="+mn-ea"/>
          <a:cs typeface="Osaka"/>
        </a:defRPr>
      </a:lvl2pPr>
      <a:lvl3pPr marL="1139825" indent="-225425"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595438" indent="-225425"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2638" indent="-225425"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1200" indent="-228294" algn="l" rtl="0" fontAlgn="base">
        <a:spcBef>
          <a:spcPct val="20000"/>
        </a:spcBef>
        <a:spcAft>
          <a:spcPct val="0"/>
        </a:spcAft>
        <a:buChar char="»"/>
        <a:defRPr sz="1400">
          <a:solidFill>
            <a:schemeClr val="tx1"/>
          </a:solidFill>
          <a:latin typeface="+mn-lt"/>
          <a:ea typeface="+mn-ea"/>
        </a:defRPr>
      </a:lvl6pPr>
      <a:lvl7pPr marL="2967778" indent="-228294" algn="l" rtl="0" fontAlgn="base">
        <a:spcBef>
          <a:spcPct val="20000"/>
        </a:spcBef>
        <a:spcAft>
          <a:spcPct val="0"/>
        </a:spcAft>
        <a:buChar char="»"/>
        <a:defRPr sz="1400">
          <a:solidFill>
            <a:schemeClr val="tx1"/>
          </a:solidFill>
          <a:latin typeface="+mn-lt"/>
          <a:ea typeface="+mn-ea"/>
        </a:defRPr>
      </a:lvl7pPr>
      <a:lvl8pPr marL="3424349" indent="-228294" algn="l" rtl="0" fontAlgn="base">
        <a:spcBef>
          <a:spcPct val="20000"/>
        </a:spcBef>
        <a:spcAft>
          <a:spcPct val="0"/>
        </a:spcAft>
        <a:buChar char="»"/>
        <a:defRPr sz="1400">
          <a:solidFill>
            <a:schemeClr val="tx1"/>
          </a:solidFill>
          <a:latin typeface="+mn-lt"/>
          <a:ea typeface="+mn-ea"/>
        </a:defRPr>
      </a:lvl8pPr>
      <a:lvl9pPr marL="3880898" indent="-228294"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3176" rtl="0" eaLnBrk="1" latinLnBrk="0" hangingPunct="1">
        <a:defRPr sz="1800" kern="1200">
          <a:solidFill>
            <a:schemeClr val="tx1"/>
          </a:solidFill>
          <a:latin typeface="+mn-lt"/>
          <a:ea typeface="+mn-ea"/>
          <a:cs typeface="+mn-cs"/>
        </a:defRPr>
      </a:lvl1pPr>
      <a:lvl2pPr marL="456588" algn="l" defTabSz="913176" rtl="0" eaLnBrk="1" latinLnBrk="0" hangingPunct="1">
        <a:defRPr sz="1800" kern="1200">
          <a:solidFill>
            <a:schemeClr val="tx1"/>
          </a:solidFill>
          <a:latin typeface="+mn-lt"/>
          <a:ea typeface="+mn-ea"/>
          <a:cs typeface="+mn-cs"/>
        </a:defRPr>
      </a:lvl2pPr>
      <a:lvl3pPr marL="913176" algn="l" defTabSz="913176" rtl="0" eaLnBrk="1" latinLnBrk="0" hangingPunct="1">
        <a:defRPr sz="1800" kern="1200">
          <a:solidFill>
            <a:schemeClr val="tx1"/>
          </a:solidFill>
          <a:latin typeface="+mn-lt"/>
          <a:ea typeface="+mn-ea"/>
          <a:cs typeface="+mn-cs"/>
        </a:defRPr>
      </a:lvl3pPr>
      <a:lvl4pPr marL="1369764" algn="l" defTabSz="913176" rtl="0" eaLnBrk="1" latinLnBrk="0" hangingPunct="1">
        <a:defRPr sz="1800" kern="1200">
          <a:solidFill>
            <a:schemeClr val="tx1"/>
          </a:solidFill>
          <a:latin typeface="+mn-lt"/>
          <a:ea typeface="+mn-ea"/>
          <a:cs typeface="+mn-cs"/>
        </a:defRPr>
      </a:lvl4pPr>
      <a:lvl5pPr marL="1826352" algn="l" defTabSz="913176" rtl="0" eaLnBrk="1" latinLnBrk="0" hangingPunct="1">
        <a:defRPr sz="1800" kern="1200">
          <a:solidFill>
            <a:schemeClr val="tx1"/>
          </a:solidFill>
          <a:latin typeface="+mn-lt"/>
          <a:ea typeface="+mn-ea"/>
          <a:cs typeface="+mn-cs"/>
        </a:defRPr>
      </a:lvl5pPr>
      <a:lvl6pPr marL="2282940" algn="l" defTabSz="913176" rtl="0" eaLnBrk="1" latinLnBrk="0" hangingPunct="1">
        <a:defRPr sz="1800" kern="1200">
          <a:solidFill>
            <a:schemeClr val="tx1"/>
          </a:solidFill>
          <a:latin typeface="+mn-lt"/>
          <a:ea typeface="+mn-ea"/>
          <a:cs typeface="+mn-cs"/>
        </a:defRPr>
      </a:lvl6pPr>
      <a:lvl7pPr marL="2739528" algn="l" defTabSz="913176" rtl="0" eaLnBrk="1" latinLnBrk="0" hangingPunct="1">
        <a:defRPr sz="1800" kern="1200">
          <a:solidFill>
            <a:schemeClr val="tx1"/>
          </a:solidFill>
          <a:latin typeface="+mn-lt"/>
          <a:ea typeface="+mn-ea"/>
          <a:cs typeface="+mn-cs"/>
        </a:defRPr>
      </a:lvl7pPr>
      <a:lvl8pPr marL="3196048" algn="l" defTabSz="913176" rtl="0" eaLnBrk="1" latinLnBrk="0" hangingPunct="1">
        <a:defRPr sz="1800" kern="1200">
          <a:solidFill>
            <a:schemeClr val="tx1"/>
          </a:solidFill>
          <a:latin typeface="+mn-lt"/>
          <a:ea typeface="+mn-ea"/>
          <a:cs typeface="+mn-cs"/>
        </a:defRPr>
      </a:lvl8pPr>
      <a:lvl9pPr marL="3652700" algn="l" defTabSz="91317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2286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228600" y="1447800"/>
            <a:ext cx="861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00390" name="Rectangle 6"/>
          <p:cNvSpPr>
            <a:spLocks noGrp="1" noChangeArrowheads="1"/>
          </p:cNvSpPr>
          <p:nvPr>
            <p:ph type="sldNum" sz="quarter" idx="4"/>
          </p:nvPr>
        </p:nvSpPr>
        <p:spPr bwMode="auto">
          <a:xfrm>
            <a:off x="8229600" y="6400800"/>
            <a:ext cx="609600" cy="304800"/>
          </a:xfrm>
          <a:prstGeom prst="rect">
            <a:avLst/>
          </a:prstGeom>
          <a:noFill/>
          <a:ln w="9525">
            <a:noFill/>
            <a:miter lim="800000"/>
            <a:headEnd/>
            <a:tailEnd/>
          </a:ln>
          <a:effectLst/>
        </p:spPr>
        <p:txBody>
          <a:bodyPr vert="horz" wrap="square" lIns="91436" tIns="45716" rIns="91436" bIns="45716" numCol="1" anchor="t" anchorCtr="0" compatLnSpc="1">
            <a:prstTxWarp prst="textNoShape">
              <a:avLst/>
            </a:prstTxWarp>
          </a:bodyPr>
          <a:lstStyle>
            <a:lvl1pPr algn="r" defTabSz="913203" eaLnBrk="0" fontAlgn="base" hangingPunct="0">
              <a:spcBef>
                <a:spcPct val="0"/>
              </a:spcBef>
              <a:spcAft>
                <a:spcPct val="0"/>
              </a:spcAft>
              <a:defRPr sz="900">
                <a:solidFill>
                  <a:srgbClr val="00315E"/>
                </a:solidFill>
                <a:latin typeface="Frutiger Linotype" pitchFamily="34" charset="0"/>
                <a:ea typeface="+mn-ea"/>
                <a:cs typeface="+mn-cs"/>
                <a:sym typeface="Gill Sans" charset="0"/>
              </a:defRPr>
            </a:lvl1pPr>
          </a:lstStyle>
          <a:p>
            <a:pPr>
              <a:defRPr/>
            </a:pPr>
            <a:fld id="{80707EBA-8F89-4167-8190-5C12DA4557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 id="2147484697" r:id="rId13"/>
    <p:sldLayoutId id="2147484698" r:id="rId14"/>
    <p:sldLayoutId id="2147484699" r:id="rId15"/>
    <p:sldLayoutId id="2147484700" r:id="rId16"/>
    <p:sldLayoutId id="2147484701" r:id="rId17"/>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4400" b="1">
          <a:solidFill>
            <a:srgbClr val="000066"/>
          </a:solidFill>
          <a:latin typeface="Frutiger Linotype" pitchFamily="34" charset="0"/>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6597" algn="l" rtl="0" fontAlgn="base">
        <a:spcBef>
          <a:spcPct val="0"/>
        </a:spcBef>
        <a:spcAft>
          <a:spcPct val="0"/>
        </a:spcAft>
        <a:defRPr sz="4400">
          <a:solidFill>
            <a:srgbClr val="000066"/>
          </a:solidFill>
          <a:latin typeface="Tahoma" pitchFamily="34" charset="0"/>
          <a:ea typeface="Osaka" pitchFamily="1" charset="-128"/>
        </a:defRPr>
      </a:lvl6pPr>
      <a:lvl7pPr marL="913194" algn="l" rtl="0" fontAlgn="base">
        <a:spcBef>
          <a:spcPct val="0"/>
        </a:spcBef>
        <a:spcAft>
          <a:spcPct val="0"/>
        </a:spcAft>
        <a:defRPr sz="4400">
          <a:solidFill>
            <a:srgbClr val="000066"/>
          </a:solidFill>
          <a:latin typeface="Tahoma" pitchFamily="34" charset="0"/>
          <a:ea typeface="Osaka" pitchFamily="1" charset="-128"/>
        </a:defRPr>
      </a:lvl7pPr>
      <a:lvl8pPr marL="1369791" algn="l" rtl="0" fontAlgn="base">
        <a:spcBef>
          <a:spcPct val="0"/>
        </a:spcBef>
        <a:spcAft>
          <a:spcPct val="0"/>
        </a:spcAft>
        <a:defRPr sz="4400">
          <a:solidFill>
            <a:srgbClr val="000066"/>
          </a:solidFill>
          <a:latin typeface="Tahoma" pitchFamily="34" charset="0"/>
          <a:ea typeface="Osaka" pitchFamily="1" charset="-128"/>
        </a:defRPr>
      </a:lvl8pPr>
      <a:lvl9pPr marL="1826388" algn="l" rtl="0" fontAlgn="base">
        <a:spcBef>
          <a:spcPct val="0"/>
        </a:spcBef>
        <a:spcAft>
          <a:spcPct val="0"/>
        </a:spcAft>
        <a:defRPr sz="4400">
          <a:solidFill>
            <a:srgbClr val="000066"/>
          </a:solidFill>
          <a:latin typeface="Tahoma" pitchFamily="34" charset="0"/>
          <a:ea typeface="Osaka" pitchFamily="1" charset="-128"/>
        </a:defRPr>
      </a:lvl9pPr>
    </p:titleStyle>
    <p:bodyStyle>
      <a:lvl1pPr marL="339725" indent="-339725" algn="l" rtl="0" eaLnBrk="0" fontAlgn="base" hangingPunct="0">
        <a:spcBef>
          <a:spcPct val="20000"/>
        </a:spcBef>
        <a:spcAft>
          <a:spcPct val="0"/>
        </a:spcAft>
        <a:buClr>
          <a:srgbClr val="000099"/>
        </a:buClr>
        <a:buFont typeface="Wingdings" pitchFamily="2" charset="2"/>
        <a:buChar char="§"/>
        <a:defRPr sz="3000">
          <a:solidFill>
            <a:srgbClr val="000099"/>
          </a:solidFill>
          <a:latin typeface="Frutiger Linotype" pitchFamily="34" charset="0"/>
          <a:ea typeface="+mn-ea"/>
          <a:cs typeface="Osaka"/>
        </a:defRPr>
      </a:lvl1pPr>
      <a:lvl2pPr marL="739775" indent="-282575" algn="l" rtl="0" eaLnBrk="0" fontAlgn="base" hangingPunct="0">
        <a:spcBef>
          <a:spcPct val="20000"/>
        </a:spcBef>
        <a:spcAft>
          <a:spcPct val="0"/>
        </a:spcAft>
        <a:buClr>
          <a:schemeClr val="tx1"/>
        </a:buClr>
        <a:buFont typeface="Wingdings" pitchFamily="2" charset="2"/>
        <a:buChar char="§"/>
        <a:defRPr sz="2600">
          <a:solidFill>
            <a:schemeClr val="tx1"/>
          </a:solidFill>
          <a:latin typeface="Frutiger Linotype" pitchFamily="34" charset="0"/>
          <a:ea typeface="+mn-ea"/>
          <a:cs typeface="Osaka"/>
        </a:defRPr>
      </a:lvl2pPr>
      <a:lvl3pPr marL="1139825" indent="-225425" algn="l" rtl="0" eaLnBrk="0" fontAlgn="base" hangingPunct="0">
        <a:spcBef>
          <a:spcPct val="20000"/>
        </a:spcBef>
        <a:spcAft>
          <a:spcPct val="0"/>
        </a:spcAft>
        <a:buClr>
          <a:srgbClr val="740D09"/>
        </a:buClr>
        <a:buChar char="•"/>
        <a:defRPr sz="2200">
          <a:solidFill>
            <a:srgbClr val="AC150D"/>
          </a:solidFill>
          <a:latin typeface="Frutiger Linotype" pitchFamily="34" charset="0"/>
          <a:ea typeface="+mn-ea"/>
          <a:cs typeface="Osaka"/>
        </a:defRPr>
      </a:lvl3pPr>
      <a:lvl4pPr marL="1595438" indent="-225425" algn="l" rtl="0" eaLnBrk="0" fontAlgn="base" hangingPunct="0">
        <a:spcBef>
          <a:spcPct val="20000"/>
        </a:spcBef>
        <a:spcAft>
          <a:spcPct val="0"/>
        </a:spcAft>
        <a:buChar char="–"/>
        <a:defRPr sz="2000">
          <a:solidFill>
            <a:srgbClr val="000099"/>
          </a:solidFill>
          <a:latin typeface="Frutiger Linotype" pitchFamily="34" charset="0"/>
          <a:ea typeface="+mn-ea"/>
          <a:cs typeface="Osaka"/>
        </a:defRPr>
      </a:lvl4pPr>
      <a:lvl5pPr marL="2052638" indent="-225425" algn="l" rtl="0" eaLnBrk="0" fontAlgn="base" hangingPunct="0">
        <a:spcBef>
          <a:spcPct val="20000"/>
        </a:spcBef>
        <a:spcAft>
          <a:spcPct val="0"/>
        </a:spcAft>
        <a:buChar char="»"/>
        <a:defRPr sz="1400">
          <a:solidFill>
            <a:schemeClr val="tx1"/>
          </a:solidFill>
          <a:latin typeface="Frutiger Linotype" pitchFamily="34" charset="0"/>
          <a:ea typeface="+mn-ea"/>
          <a:cs typeface="Osaka"/>
        </a:defRPr>
      </a:lvl5pPr>
      <a:lvl6pPr marL="2511250" indent="-228298" algn="l" rtl="0" fontAlgn="base">
        <a:spcBef>
          <a:spcPct val="20000"/>
        </a:spcBef>
        <a:spcAft>
          <a:spcPct val="0"/>
        </a:spcAft>
        <a:buChar char="»"/>
        <a:defRPr sz="1400">
          <a:solidFill>
            <a:schemeClr val="tx1"/>
          </a:solidFill>
          <a:latin typeface="+mn-lt"/>
          <a:ea typeface="+mn-ea"/>
        </a:defRPr>
      </a:lvl6pPr>
      <a:lvl7pPr marL="2967837" indent="-228298" algn="l" rtl="0" fontAlgn="base">
        <a:spcBef>
          <a:spcPct val="20000"/>
        </a:spcBef>
        <a:spcAft>
          <a:spcPct val="0"/>
        </a:spcAft>
        <a:buChar char="»"/>
        <a:defRPr sz="1400">
          <a:solidFill>
            <a:schemeClr val="tx1"/>
          </a:solidFill>
          <a:latin typeface="+mn-lt"/>
          <a:ea typeface="+mn-ea"/>
        </a:defRPr>
      </a:lvl7pPr>
      <a:lvl8pPr marL="3424417" indent="-228298" algn="l" rtl="0" fontAlgn="base">
        <a:spcBef>
          <a:spcPct val="20000"/>
        </a:spcBef>
        <a:spcAft>
          <a:spcPct val="0"/>
        </a:spcAft>
        <a:buChar char="»"/>
        <a:defRPr sz="1400">
          <a:solidFill>
            <a:schemeClr val="tx1"/>
          </a:solidFill>
          <a:latin typeface="+mn-lt"/>
          <a:ea typeface="+mn-ea"/>
        </a:defRPr>
      </a:lvl8pPr>
      <a:lvl9pPr marL="3880976" indent="-228298"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913194" rtl="0" eaLnBrk="1" latinLnBrk="0" hangingPunct="1">
        <a:defRPr sz="1800" kern="1200">
          <a:solidFill>
            <a:schemeClr val="tx1"/>
          </a:solidFill>
          <a:latin typeface="+mn-lt"/>
          <a:ea typeface="+mn-ea"/>
          <a:cs typeface="+mn-cs"/>
        </a:defRPr>
      </a:lvl1pPr>
      <a:lvl2pPr marL="456597" algn="l" defTabSz="913194" rtl="0" eaLnBrk="1" latinLnBrk="0" hangingPunct="1">
        <a:defRPr sz="1800" kern="1200">
          <a:solidFill>
            <a:schemeClr val="tx1"/>
          </a:solidFill>
          <a:latin typeface="+mn-lt"/>
          <a:ea typeface="+mn-ea"/>
          <a:cs typeface="+mn-cs"/>
        </a:defRPr>
      </a:lvl2pPr>
      <a:lvl3pPr marL="913194" algn="l" defTabSz="913194" rtl="0" eaLnBrk="1" latinLnBrk="0" hangingPunct="1">
        <a:defRPr sz="1800" kern="1200">
          <a:solidFill>
            <a:schemeClr val="tx1"/>
          </a:solidFill>
          <a:latin typeface="+mn-lt"/>
          <a:ea typeface="+mn-ea"/>
          <a:cs typeface="+mn-cs"/>
        </a:defRPr>
      </a:lvl3pPr>
      <a:lvl4pPr marL="1369791" algn="l" defTabSz="913194" rtl="0" eaLnBrk="1" latinLnBrk="0" hangingPunct="1">
        <a:defRPr sz="1800" kern="1200">
          <a:solidFill>
            <a:schemeClr val="tx1"/>
          </a:solidFill>
          <a:latin typeface="+mn-lt"/>
          <a:ea typeface="+mn-ea"/>
          <a:cs typeface="+mn-cs"/>
        </a:defRPr>
      </a:lvl4pPr>
      <a:lvl5pPr marL="1826388" algn="l" defTabSz="913194" rtl="0" eaLnBrk="1" latinLnBrk="0" hangingPunct="1">
        <a:defRPr sz="1800" kern="1200">
          <a:solidFill>
            <a:schemeClr val="tx1"/>
          </a:solidFill>
          <a:latin typeface="+mn-lt"/>
          <a:ea typeface="+mn-ea"/>
          <a:cs typeface="+mn-cs"/>
        </a:defRPr>
      </a:lvl5pPr>
      <a:lvl6pPr marL="2282985" algn="l" defTabSz="913194" rtl="0" eaLnBrk="1" latinLnBrk="0" hangingPunct="1">
        <a:defRPr sz="1800" kern="1200">
          <a:solidFill>
            <a:schemeClr val="tx1"/>
          </a:solidFill>
          <a:latin typeface="+mn-lt"/>
          <a:ea typeface="+mn-ea"/>
          <a:cs typeface="+mn-cs"/>
        </a:defRPr>
      </a:lvl6pPr>
      <a:lvl7pPr marL="2739582" algn="l" defTabSz="913194" rtl="0" eaLnBrk="1" latinLnBrk="0" hangingPunct="1">
        <a:defRPr sz="1800" kern="1200">
          <a:solidFill>
            <a:schemeClr val="tx1"/>
          </a:solidFill>
          <a:latin typeface="+mn-lt"/>
          <a:ea typeface="+mn-ea"/>
          <a:cs typeface="+mn-cs"/>
        </a:defRPr>
      </a:lvl7pPr>
      <a:lvl8pPr marL="3196112" algn="l" defTabSz="913194" rtl="0" eaLnBrk="1" latinLnBrk="0" hangingPunct="1">
        <a:defRPr sz="1800" kern="1200">
          <a:solidFill>
            <a:schemeClr val="tx1"/>
          </a:solidFill>
          <a:latin typeface="+mn-lt"/>
          <a:ea typeface="+mn-ea"/>
          <a:cs typeface="+mn-cs"/>
        </a:defRPr>
      </a:lvl8pPr>
      <a:lvl9pPr marL="3652772" algn="l" defTabSz="913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9.tif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tiff"/></Relationships>
</file>

<file path=ppt/slides/_rels/slide2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9.tif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image" Target="../media/image33.tif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9.tif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3"/>
          <p:cNvSpPr>
            <a:spLocks noGrp="1" noChangeArrowheads="1"/>
          </p:cNvSpPr>
          <p:nvPr>
            <p:ph type="subTitle" idx="1"/>
          </p:nvPr>
        </p:nvSpPr>
        <p:spPr>
          <a:xfrm>
            <a:off x="3962400" y="4495800"/>
            <a:ext cx="5029200" cy="1981200"/>
          </a:xfrm>
        </p:spPr>
        <p:txBody>
          <a:bodyPr>
            <a:noAutofit/>
          </a:bodyPr>
          <a:lstStyle/>
          <a:p>
            <a:r>
              <a:rPr lang="en-US" dirty="0" smtClean="0">
                <a:solidFill>
                  <a:srgbClr val="002D62"/>
                </a:solidFill>
              </a:rPr>
              <a:t>A Workshop Presented by </a:t>
            </a:r>
          </a:p>
          <a:p>
            <a:endParaRPr lang="en-US" sz="1400" dirty="0" smtClean="0"/>
          </a:p>
          <a:p>
            <a:r>
              <a:rPr lang="en-US" dirty="0" smtClean="0"/>
              <a:t>Robert M. Gonyea, Ed.D.</a:t>
            </a:r>
          </a:p>
          <a:p>
            <a:endParaRPr lang="en-US" sz="1400" dirty="0" smtClean="0"/>
          </a:p>
          <a:p>
            <a:r>
              <a:rPr lang="en-US" sz="2000" dirty="0" smtClean="0">
                <a:solidFill>
                  <a:srgbClr val="002D62"/>
                </a:solidFill>
              </a:rPr>
              <a:t>November 2, 2017</a:t>
            </a:r>
            <a:endParaRPr lang="en-US" sz="2000" dirty="0">
              <a:solidFill>
                <a:srgbClr val="002D62"/>
              </a:solidFill>
            </a:endParaRPr>
          </a:p>
        </p:txBody>
      </p:sp>
      <p:sp>
        <p:nvSpPr>
          <p:cNvPr id="97283" name="Rectangle 2"/>
          <p:cNvSpPr>
            <a:spLocks noChangeArrowheads="1"/>
          </p:cNvSpPr>
          <p:nvPr/>
        </p:nvSpPr>
        <p:spPr bwMode="auto">
          <a:xfrm>
            <a:off x="182563" y="533400"/>
            <a:ext cx="3627437" cy="303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292" tIns="41148" rIns="82292" bIns="41148">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defTabSz="912813" eaLnBrk="0" fontAlgn="base" hangingPunct="0">
              <a:spcBef>
                <a:spcPct val="0"/>
              </a:spcBef>
              <a:spcAft>
                <a:spcPct val="0"/>
              </a:spcAft>
              <a:defRPr>
                <a:solidFill>
                  <a:schemeClr val="tx1"/>
                </a:solidFill>
                <a:latin typeface="Arial" pitchFamily="34" charset="0"/>
                <a:ea typeface="Osaka"/>
                <a:cs typeface="Osaka"/>
              </a:defRPr>
            </a:lvl6pPr>
            <a:lvl7pPr marL="2971800" indent="-228600" defTabSz="912813" eaLnBrk="0" fontAlgn="base" hangingPunct="0">
              <a:spcBef>
                <a:spcPct val="0"/>
              </a:spcBef>
              <a:spcAft>
                <a:spcPct val="0"/>
              </a:spcAft>
              <a:defRPr>
                <a:solidFill>
                  <a:schemeClr val="tx1"/>
                </a:solidFill>
                <a:latin typeface="Arial" pitchFamily="34" charset="0"/>
                <a:ea typeface="Osaka"/>
                <a:cs typeface="Osaka"/>
              </a:defRPr>
            </a:lvl7pPr>
            <a:lvl8pPr marL="3429000" indent="-228600" defTabSz="912813" eaLnBrk="0" fontAlgn="base" hangingPunct="0">
              <a:spcBef>
                <a:spcPct val="0"/>
              </a:spcBef>
              <a:spcAft>
                <a:spcPct val="0"/>
              </a:spcAft>
              <a:defRPr>
                <a:solidFill>
                  <a:schemeClr val="tx1"/>
                </a:solidFill>
                <a:latin typeface="Arial" pitchFamily="34" charset="0"/>
                <a:ea typeface="Osaka"/>
                <a:cs typeface="Osaka"/>
              </a:defRPr>
            </a:lvl8pPr>
            <a:lvl9pPr marL="3886200" indent="-228600" defTabSz="912813" eaLnBrk="0" fontAlgn="base" hangingPunct="0">
              <a:spcBef>
                <a:spcPct val="0"/>
              </a:spcBef>
              <a:spcAft>
                <a:spcPct val="0"/>
              </a:spcAft>
              <a:defRPr>
                <a:solidFill>
                  <a:schemeClr val="tx1"/>
                </a:solidFill>
                <a:latin typeface="Arial" pitchFamily="34" charset="0"/>
                <a:ea typeface="Osaka"/>
                <a:cs typeface="Osaka"/>
              </a:defRPr>
            </a:lvl9pPr>
          </a:lstStyle>
          <a:p>
            <a:pPr algn="ctr" eaLnBrk="1" hangingPunct="1"/>
            <a:r>
              <a:rPr lang="en-US" altLang="en-US" sz="3200" b="1" dirty="0" smtClean="0">
                <a:solidFill>
                  <a:srgbClr val="FFFFFF"/>
                </a:solidFill>
                <a:latin typeface="+mj-lt"/>
                <a:sym typeface="Gill Sans"/>
              </a:rPr>
              <a:t>NSSE and </a:t>
            </a:r>
            <a:br>
              <a:rPr lang="en-US" altLang="en-US" sz="3200" b="1" dirty="0" smtClean="0">
                <a:solidFill>
                  <a:srgbClr val="FFFFFF"/>
                </a:solidFill>
                <a:latin typeface="+mj-lt"/>
                <a:sym typeface="Gill Sans"/>
              </a:rPr>
            </a:br>
            <a:r>
              <a:rPr lang="en-US" altLang="en-US" sz="3200" b="1" dirty="0" smtClean="0">
                <a:solidFill>
                  <a:srgbClr val="FFFFFF"/>
                </a:solidFill>
                <a:latin typeface="+mj-lt"/>
                <a:sym typeface="Gill Sans"/>
              </a:rPr>
              <a:t>High-Impact Practices</a:t>
            </a:r>
          </a:p>
          <a:p>
            <a:pPr algn="ctr" eaLnBrk="1" hangingPunct="1"/>
            <a:r>
              <a:rPr lang="en-US" altLang="en-US" sz="3200" b="1" dirty="0">
                <a:solidFill>
                  <a:srgbClr val="FFFFFF"/>
                </a:solidFill>
                <a:latin typeface="+mj-lt"/>
                <a:sym typeface="Gill Sans"/>
              </a:rPr>
              <a:t>a</a:t>
            </a:r>
            <a:r>
              <a:rPr lang="en-US" altLang="en-US" sz="3200" b="1" dirty="0" smtClean="0">
                <a:solidFill>
                  <a:srgbClr val="FFFFFF"/>
                </a:solidFill>
                <a:latin typeface="+mj-lt"/>
                <a:sym typeface="Gill Sans"/>
              </a:rPr>
              <a:t>t</a:t>
            </a:r>
          </a:p>
          <a:p>
            <a:pPr algn="ctr" eaLnBrk="1" hangingPunct="1"/>
            <a:r>
              <a:rPr lang="en-US" altLang="en-US" sz="3200" b="1" dirty="0" smtClean="0">
                <a:solidFill>
                  <a:srgbClr val="FFFFFF"/>
                </a:solidFill>
                <a:latin typeface="+mj-lt"/>
                <a:sym typeface="Gill Sans"/>
              </a:rPr>
              <a:t>Manchester University</a:t>
            </a:r>
            <a:endParaRPr lang="en-US" altLang="en-US" sz="3200" b="1" dirty="0">
              <a:solidFill>
                <a:srgbClr val="FFFFFF"/>
              </a:solidFill>
              <a:latin typeface="+mj-lt"/>
              <a:sym typeface="Gill Sans"/>
            </a:endParaRPr>
          </a:p>
        </p:txBody>
      </p:sp>
      <p:pic>
        <p:nvPicPr>
          <p:cNvPr id="4" name="Picture 3"/>
          <p:cNvPicPr>
            <a:picLocks noChangeAspect="1"/>
          </p:cNvPicPr>
          <p:nvPr/>
        </p:nvPicPr>
        <p:blipFill rotWithShape="1">
          <a:blip r:embed="rId4"/>
          <a:srcRect l="6885" r="74230"/>
          <a:stretch/>
        </p:blipFill>
        <p:spPr>
          <a:xfrm>
            <a:off x="6096000" y="2209800"/>
            <a:ext cx="762000" cy="1618956"/>
          </a:xfrm>
          <a:prstGeom prst="rect">
            <a:avLst/>
          </a:prstGeom>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stretch>
            <a:fillRect/>
          </a:stretch>
        </p:blipFill>
        <p:spPr bwMode="auto">
          <a:xfrm>
            <a:off x="3962400" y="76200"/>
            <a:ext cx="5105400" cy="671528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4294967295"/>
          </p:nvPr>
        </p:nvPicPr>
        <p:blipFill rotWithShape="1">
          <a:blip r:embed="rId2"/>
          <a:srcRect l="28358" t="35176" r="3998" b="25109"/>
          <a:stretch/>
        </p:blipFill>
        <p:spPr>
          <a:xfrm>
            <a:off x="2730371" y="1066801"/>
            <a:ext cx="6413629" cy="4953000"/>
          </a:xfrm>
          <a:prstGeom prst="rect">
            <a:avLst/>
          </a:prstGeom>
          <a:ln>
            <a:noFill/>
          </a:ln>
          <a:effectLst>
            <a:outerShdw blurRad="50800" dist="76200" dir="8100000" algn="tr" rotWithShape="0">
              <a:prstClr val="black">
                <a:alpha val="40000"/>
              </a:prstClr>
            </a:outerShdw>
          </a:effectLst>
        </p:spPr>
      </p:pic>
      <p:sp>
        <p:nvSpPr>
          <p:cNvPr id="6" name="TextBox 5"/>
          <p:cNvSpPr txBox="1"/>
          <p:nvPr/>
        </p:nvSpPr>
        <p:spPr>
          <a:xfrm>
            <a:off x="76200" y="152400"/>
            <a:ext cx="3810000" cy="4154984"/>
          </a:xfrm>
          <a:prstGeom prst="rect">
            <a:avLst/>
          </a:prstGeom>
          <a:noFill/>
        </p:spPr>
        <p:txBody>
          <a:bodyPr wrap="square" rtlCol="0">
            <a:spAutoFit/>
          </a:bodyPr>
          <a:lstStyle/>
          <a:p>
            <a:r>
              <a:rPr lang="en-US" sz="2400" b="1" dirty="0" smtClean="0">
                <a:solidFill>
                  <a:srgbClr val="002D62"/>
                </a:solidFill>
              </a:rPr>
              <a:t>NSSE 2017 Results for Manchester University:</a:t>
            </a:r>
          </a:p>
          <a:p>
            <a:endParaRPr lang="en-US" dirty="0"/>
          </a:p>
          <a:p>
            <a:endParaRPr lang="en-US" dirty="0" smtClean="0"/>
          </a:p>
          <a:p>
            <a:r>
              <a:rPr lang="en-US" dirty="0" smtClean="0">
                <a:solidFill>
                  <a:srgbClr val="7A1A57"/>
                </a:solidFill>
              </a:rPr>
              <a:t>Respondents:</a:t>
            </a:r>
          </a:p>
          <a:p>
            <a:pPr marL="285750" indent="-285750">
              <a:buFont typeface="Arial" charset="0"/>
              <a:buChar char="•"/>
            </a:pPr>
            <a:r>
              <a:rPr lang="en-US" dirty="0" smtClean="0"/>
              <a:t>First-year = 93 (25%)</a:t>
            </a:r>
          </a:p>
          <a:p>
            <a:pPr marL="285750" indent="-285750">
              <a:buFont typeface="Arial" charset="0"/>
              <a:buChar char="•"/>
            </a:pPr>
            <a:r>
              <a:rPr lang="en-US" dirty="0" smtClean="0"/>
              <a:t>Senior = 85 (44%)</a:t>
            </a:r>
          </a:p>
          <a:p>
            <a:pPr marL="285750" indent="-285750">
              <a:buFont typeface="Arial" charset="0"/>
              <a:buChar char="•"/>
            </a:pPr>
            <a:endParaRPr lang="en-US" dirty="0">
              <a:solidFill>
                <a:srgbClr val="7A1A57"/>
              </a:solidFill>
            </a:endParaRPr>
          </a:p>
          <a:p>
            <a:r>
              <a:rPr lang="en-US" dirty="0" smtClean="0">
                <a:solidFill>
                  <a:srgbClr val="7A1A57"/>
                </a:solidFill>
              </a:rPr>
              <a:t>Comparison </a:t>
            </a:r>
            <a:r>
              <a:rPr lang="en-US" dirty="0">
                <a:solidFill>
                  <a:srgbClr val="7A1A57"/>
                </a:solidFill>
              </a:rPr>
              <a:t>group:</a:t>
            </a:r>
          </a:p>
          <a:p>
            <a:pPr marL="285750" indent="-285750">
              <a:buFont typeface="Arial" charset="0"/>
              <a:buChar char="•"/>
            </a:pPr>
            <a:r>
              <a:rPr lang="en-US" dirty="0" smtClean="0"/>
              <a:t>Great Lakes Private </a:t>
            </a:r>
            <a:br>
              <a:rPr lang="en-US" dirty="0" smtClean="0"/>
            </a:br>
            <a:r>
              <a:rPr lang="en-US" dirty="0" smtClean="0"/>
              <a:t>Colleges and </a:t>
            </a:r>
            <a:br>
              <a:rPr lang="en-US" dirty="0" smtClean="0"/>
            </a:br>
            <a:r>
              <a:rPr lang="en-US" dirty="0" smtClean="0"/>
              <a:t>Universities (N=88)</a:t>
            </a:r>
            <a:endParaRPr lang="en-US" dirty="0"/>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1561979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9" presetClass="emph" presetSubtype="0" nodeType="withEffect">
                                  <p:stCondLst>
                                    <p:cond delay="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2"/>
          <a:stretch>
            <a:fillRect/>
          </a:stretch>
        </p:blipFill>
        <p:spPr bwMode="auto">
          <a:xfrm>
            <a:off x="3962400" y="76200"/>
            <a:ext cx="5105400" cy="671528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rotWithShape="1">
          <a:blip r:embed="rId2"/>
          <a:srcRect t="76027" r="1493" b="2413"/>
          <a:stretch/>
        </p:blipFill>
        <p:spPr bwMode="auto">
          <a:xfrm>
            <a:off x="152400" y="4062844"/>
            <a:ext cx="8915400" cy="2566555"/>
          </a:xfrm>
          <a:prstGeom prst="rect">
            <a:avLst/>
          </a:prstGeom>
          <a:noFill/>
          <a:ln>
            <a:noFill/>
          </a:ln>
          <a:effectLst>
            <a:outerShdw blurRad="50800" dist="762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152400"/>
            <a:ext cx="3810000" cy="4154984"/>
          </a:xfrm>
          <a:prstGeom prst="rect">
            <a:avLst/>
          </a:prstGeom>
          <a:noFill/>
        </p:spPr>
        <p:txBody>
          <a:bodyPr wrap="square" rtlCol="0">
            <a:spAutoFit/>
          </a:bodyPr>
          <a:lstStyle/>
          <a:p>
            <a:r>
              <a:rPr lang="en-US" sz="2400" b="1" dirty="0" smtClean="0">
                <a:solidFill>
                  <a:srgbClr val="002D62"/>
                </a:solidFill>
              </a:rPr>
              <a:t>NSSE 2017 Results for Manchester University:</a:t>
            </a:r>
          </a:p>
          <a:p>
            <a:endParaRPr lang="en-US" dirty="0"/>
          </a:p>
          <a:p>
            <a:endParaRPr lang="en-US" dirty="0" smtClean="0"/>
          </a:p>
          <a:p>
            <a:r>
              <a:rPr lang="en-US" dirty="0" smtClean="0">
                <a:solidFill>
                  <a:srgbClr val="7A1A57"/>
                </a:solidFill>
              </a:rPr>
              <a:t>Respondents:</a:t>
            </a:r>
          </a:p>
          <a:p>
            <a:pPr marL="285750" indent="-285750">
              <a:buFont typeface="Arial" charset="0"/>
              <a:buChar char="•"/>
            </a:pPr>
            <a:r>
              <a:rPr lang="en-US" dirty="0" smtClean="0"/>
              <a:t>First-year = 93 (25%)</a:t>
            </a:r>
          </a:p>
          <a:p>
            <a:pPr marL="285750" indent="-285750">
              <a:buFont typeface="Arial" charset="0"/>
              <a:buChar char="•"/>
            </a:pPr>
            <a:r>
              <a:rPr lang="en-US" dirty="0" smtClean="0"/>
              <a:t>Senior = 85 (44%)</a:t>
            </a:r>
          </a:p>
          <a:p>
            <a:pPr marL="285750" indent="-285750">
              <a:buFont typeface="Arial" charset="0"/>
              <a:buChar char="•"/>
            </a:pPr>
            <a:endParaRPr lang="en-US" dirty="0">
              <a:solidFill>
                <a:srgbClr val="7A1A57"/>
              </a:solidFill>
            </a:endParaRPr>
          </a:p>
          <a:p>
            <a:r>
              <a:rPr lang="en-US" dirty="0" smtClean="0">
                <a:solidFill>
                  <a:srgbClr val="7A1A57"/>
                </a:solidFill>
              </a:rPr>
              <a:t>Comparison </a:t>
            </a:r>
            <a:r>
              <a:rPr lang="en-US" dirty="0">
                <a:solidFill>
                  <a:srgbClr val="7A1A57"/>
                </a:solidFill>
              </a:rPr>
              <a:t>group:</a:t>
            </a:r>
          </a:p>
          <a:p>
            <a:pPr marL="285750" indent="-285750">
              <a:buFont typeface="Arial" charset="0"/>
              <a:buChar char="•"/>
            </a:pPr>
            <a:r>
              <a:rPr lang="en-US" dirty="0" smtClean="0"/>
              <a:t>Great Lakes Private </a:t>
            </a:r>
            <a:br>
              <a:rPr lang="en-US" dirty="0" smtClean="0"/>
            </a:br>
            <a:r>
              <a:rPr lang="en-US" dirty="0" smtClean="0"/>
              <a:t>Colleges and </a:t>
            </a:r>
            <a:br>
              <a:rPr lang="en-US" dirty="0" smtClean="0"/>
            </a:br>
            <a:r>
              <a:rPr lang="en-US" dirty="0" smtClean="0"/>
              <a:t>Universities (N=88)</a:t>
            </a:r>
            <a:endParaRPr lang="en-US" dirty="0"/>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1616404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9" presetClass="emph" presetSubtype="0" nodeType="withEffect">
                                  <p:stCondLst>
                                    <p:cond delay="0"/>
                                  </p:stCondLst>
                                  <p:childTnLst>
                                    <p:set>
                                      <p:cBhvr rctx="PPT">
                                        <p:cTn id="11" dur="indefinite"/>
                                        <p:tgtEl>
                                          <p:spTgt spid="8"/>
                                        </p:tgtEl>
                                        <p:attrNameLst>
                                          <p:attrName>style.opacity</p:attrName>
                                        </p:attrNameLst>
                                      </p:cBhvr>
                                      <p:to>
                                        <p:strVal val="0.5"/>
                                      </p:to>
                                    </p:set>
                                    <p:animEffect filter="image" prLst="opacity: 0.5">
                                      <p:cBhvr rctx="IE">
                                        <p:cTn id="1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 Spent Preparing for Class</a:t>
            </a:r>
          </a:p>
        </p:txBody>
      </p:sp>
      <p:graphicFrame>
        <p:nvGraphicFramePr>
          <p:cNvPr id="6" name="Chart 5"/>
          <p:cNvGraphicFramePr>
            <a:graphicFrameLocks/>
          </p:cNvGraphicFramePr>
          <p:nvPr>
            <p:extLst>
              <p:ext uri="{D42A27DB-BD31-4B8C-83A1-F6EECF244321}">
                <p14:modId xmlns:p14="http://schemas.microsoft.com/office/powerpoint/2010/main" val="440296297"/>
              </p:ext>
            </p:extLst>
          </p:nvPr>
        </p:nvGraphicFramePr>
        <p:xfrm>
          <a:off x="457200" y="2133600"/>
          <a:ext cx="8229600"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 y="1825545"/>
            <a:ext cx="1828800" cy="381000"/>
          </a:xfrm>
          <a:prstGeom prst="rect">
            <a:avLst/>
          </a:prstGeom>
          <a:noFill/>
        </p:spPr>
        <p:txBody>
          <a:bodyPr wrap="square" rtlCol="0">
            <a:spAutoFit/>
          </a:bodyPr>
          <a:lstStyle/>
          <a:p>
            <a:r>
              <a:rPr lang="en-US" b="1" dirty="0" smtClean="0">
                <a:solidFill>
                  <a:srgbClr val="7A1A57"/>
                </a:solidFill>
              </a:rPr>
              <a:t>First-year</a:t>
            </a:r>
            <a:endParaRPr lang="en-US" b="1" dirty="0">
              <a:solidFill>
                <a:srgbClr val="7A1A57"/>
              </a:solidFill>
            </a:endParaRPr>
          </a:p>
        </p:txBody>
      </p:sp>
      <p:sp>
        <p:nvSpPr>
          <p:cNvPr id="8" name="TextBox 7"/>
          <p:cNvSpPr txBox="1"/>
          <p:nvPr/>
        </p:nvSpPr>
        <p:spPr>
          <a:xfrm>
            <a:off x="152400" y="3657600"/>
            <a:ext cx="1828800" cy="381000"/>
          </a:xfrm>
          <a:prstGeom prst="rect">
            <a:avLst/>
          </a:prstGeom>
          <a:noFill/>
        </p:spPr>
        <p:txBody>
          <a:bodyPr wrap="square" rtlCol="0">
            <a:spAutoFit/>
          </a:bodyPr>
          <a:lstStyle/>
          <a:p>
            <a:r>
              <a:rPr lang="en-US" b="1" dirty="0" smtClean="0">
                <a:solidFill>
                  <a:srgbClr val="7A1A57"/>
                </a:solidFill>
              </a:rPr>
              <a:t>Senior</a:t>
            </a:r>
            <a:endParaRPr lang="en-US" b="1" dirty="0">
              <a:solidFill>
                <a:srgbClr val="7A1A57"/>
              </a:solidFill>
            </a:endParaRPr>
          </a:p>
        </p:txBody>
      </p:sp>
    </p:spTree>
    <p:extLst>
      <p:ext uri="{BB962C8B-B14F-4D97-AF65-F5344CB8AC3E}">
        <p14:creationId xmlns:p14="http://schemas.microsoft.com/office/powerpoint/2010/main" val="808200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1045"/>
            <a:ext cx="8305800" cy="1143000"/>
          </a:xfrm>
        </p:spPr>
        <p:txBody>
          <a:bodyPr/>
          <a:lstStyle/>
          <a:p>
            <a:r>
              <a:rPr lang="en-US" sz="3000" dirty="0" smtClean="0"/>
              <a:t>Coming to Class Unprepared</a:t>
            </a:r>
            <a:endParaRPr lang="en-US" sz="3000" dirty="0"/>
          </a:p>
        </p:txBody>
      </p:sp>
      <p:graphicFrame>
        <p:nvGraphicFramePr>
          <p:cNvPr id="7" name="Chart 6"/>
          <p:cNvGraphicFramePr>
            <a:graphicFrameLocks/>
          </p:cNvGraphicFramePr>
          <p:nvPr>
            <p:extLst>
              <p:ext uri="{D42A27DB-BD31-4B8C-83A1-F6EECF244321}">
                <p14:modId xmlns:p14="http://schemas.microsoft.com/office/powerpoint/2010/main" val="297812002"/>
              </p:ext>
            </p:extLst>
          </p:nvPr>
        </p:nvGraphicFramePr>
        <p:xfrm>
          <a:off x="3124200" y="1752600"/>
          <a:ext cx="5715000" cy="449580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a:stretch>
            <a:fillRect/>
          </a:stretch>
        </p:blipFill>
        <p:spPr>
          <a:xfrm>
            <a:off x="228600" y="1905000"/>
            <a:ext cx="3124200" cy="3350164"/>
          </a:xfrm>
          <a:prstGeom prst="rect">
            <a:avLst/>
          </a:prstGeom>
        </p:spPr>
      </p:pic>
      <p:sp>
        <p:nvSpPr>
          <p:cNvPr id="10" name="TextBox 9"/>
          <p:cNvSpPr txBox="1"/>
          <p:nvPr/>
        </p:nvSpPr>
        <p:spPr>
          <a:xfrm>
            <a:off x="3352800" y="6195349"/>
            <a:ext cx="5410200" cy="369332"/>
          </a:xfrm>
          <a:prstGeom prst="rect">
            <a:avLst/>
          </a:prstGeom>
          <a:noFill/>
        </p:spPr>
        <p:txBody>
          <a:bodyPr wrap="square" rtlCol="0">
            <a:spAutoFit/>
          </a:bodyPr>
          <a:lstStyle/>
          <a:p>
            <a:r>
              <a:rPr lang="en-US" b="1" dirty="0" smtClean="0">
                <a:solidFill>
                  <a:srgbClr val="7A1A57"/>
                </a:solidFill>
              </a:rPr>
              <a:t>Percentage responding “Often” or “Very often”</a:t>
            </a:r>
            <a:endParaRPr lang="en-US" b="1" dirty="0">
              <a:solidFill>
                <a:srgbClr val="7A1A57"/>
              </a:solidFill>
            </a:endParaRPr>
          </a:p>
        </p:txBody>
      </p:sp>
      <p:sp>
        <p:nvSpPr>
          <p:cNvPr id="11" name="TextBox 10"/>
          <p:cNvSpPr txBox="1"/>
          <p:nvPr/>
        </p:nvSpPr>
        <p:spPr>
          <a:xfrm>
            <a:off x="5181600" y="4495800"/>
            <a:ext cx="1828800" cy="381000"/>
          </a:xfrm>
          <a:prstGeom prst="rect">
            <a:avLst/>
          </a:prstGeom>
          <a:noFill/>
        </p:spPr>
        <p:txBody>
          <a:bodyPr wrap="square" rtlCol="0">
            <a:spAutoFit/>
          </a:bodyPr>
          <a:lstStyle/>
          <a:p>
            <a:r>
              <a:rPr lang="en-US" i="1" dirty="0" smtClean="0">
                <a:solidFill>
                  <a:srgbClr val="7A1A57"/>
                </a:solidFill>
                <a:latin typeface="Calibri" charset="0"/>
                <a:ea typeface="Calibri" charset="0"/>
                <a:cs typeface="Calibri" charset="0"/>
              </a:rPr>
              <a:t>p </a:t>
            </a:r>
            <a:r>
              <a:rPr lang="en-US" dirty="0" smtClean="0">
                <a:solidFill>
                  <a:srgbClr val="7A1A57"/>
                </a:solidFill>
                <a:latin typeface="Calibri" charset="0"/>
                <a:ea typeface="Calibri" charset="0"/>
                <a:cs typeface="Calibri" charset="0"/>
              </a:rPr>
              <a:t>&lt; .01; ES = -.31</a:t>
            </a:r>
            <a:endParaRPr lang="en-US" dirty="0">
              <a:solidFill>
                <a:srgbClr val="7A1A57"/>
              </a:solidFill>
              <a:latin typeface="Calibri" charset="0"/>
              <a:ea typeface="Calibri" charset="0"/>
              <a:cs typeface="Calibri" charset="0"/>
            </a:endParaRPr>
          </a:p>
        </p:txBody>
      </p:sp>
    </p:spTree>
    <p:extLst>
      <p:ext uri="{BB962C8B-B14F-4D97-AF65-F5344CB8AC3E}">
        <p14:creationId xmlns:p14="http://schemas.microsoft.com/office/powerpoint/2010/main" val="554740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smtClean="0"/>
              <a:t>Learning Support Services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731411779"/>
              </p:ext>
            </p:extLst>
          </p:nvPr>
        </p:nvGraphicFramePr>
        <p:xfrm>
          <a:off x="3276600" y="1905000"/>
          <a:ext cx="4953000" cy="42672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a:stretch>
            <a:fillRect/>
          </a:stretch>
        </p:blipFill>
        <p:spPr>
          <a:xfrm>
            <a:off x="228600" y="1905000"/>
            <a:ext cx="3124200" cy="3350164"/>
          </a:xfrm>
          <a:prstGeom prst="rect">
            <a:avLst/>
          </a:prstGeom>
        </p:spPr>
      </p:pic>
      <p:sp>
        <p:nvSpPr>
          <p:cNvPr id="6" name="TextBox 5"/>
          <p:cNvSpPr txBox="1"/>
          <p:nvPr/>
        </p:nvSpPr>
        <p:spPr>
          <a:xfrm>
            <a:off x="2971800" y="6195349"/>
            <a:ext cx="6019800" cy="369332"/>
          </a:xfrm>
          <a:prstGeom prst="rect">
            <a:avLst/>
          </a:prstGeom>
          <a:noFill/>
        </p:spPr>
        <p:txBody>
          <a:bodyPr wrap="square" rtlCol="0">
            <a:spAutoFit/>
          </a:bodyPr>
          <a:lstStyle/>
          <a:p>
            <a:r>
              <a:rPr lang="en-US" b="1" dirty="0" smtClean="0">
                <a:solidFill>
                  <a:srgbClr val="7A1A57"/>
                </a:solidFill>
              </a:rPr>
              <a:t>Percentage responding “Quite a bit” or “Very much”</a:t>
            </a:r>
            <a:endParaRPr lang="en-US" b="1" dirty="0">
              <a:solidFill>
                <a:srgbClr val="7A1A57"/>
              </a:solidFill>
            </a:endParaRPr>
          </a:p>
        </p:txBody>
      </p:sp>
      <p:sp>
        <p:nvSpPr>
          <p:cNvPr id="7" name="TextBox 6"/>
          <p:cNvSpPr txBox="1"/>
          <p:nvPr/>
        </p:nvSpPr>
        <p:spPr>
          <a:xfrm>
            <a:off x="7391400" y="2743200"/>
            <a:ext cx="1828800" cy="381000"/>
          </a:xfrm>
          <a:prstGeom prst="rect">
            <a:avLst/>
          </a:prstGeom>
          <a:noFill/>
        </p:spPr>
        <p:txBody>
          <a:bodyPr wrap="square" rtlCol="0">
            <a:spAutoFit/>
          </a:bodyPr>
          <a:lstStyle/>
          <a:p>
            <a:r>
              <a:rPr lang="en-US" i="1" dirty="0" smtClean="0">
                <a:solidFill>
                  <a:srgbClr val="7A1A57"/>
                </a:solidFill>
                <a:latin typeface="Calibri" charset="0"/>
                <a:ea typeface="Calibri" charset="0"/>
                <a:cs typeface="Calibri" charset="0"/>
              </a:rPr>
              <a:t>p </a:t>
            </a:r>
            <a:r>
              <a:rPr lang="en-US" dirty="0" smtClean="0">
                <a:solidFill>
                  <a:srgbClr val="7A1A57"/>
                </a:solidFill>
                <a:latin typeface="Calibri" charset="0"/>
                <a:ea typeface="Calibri" charset="0"/>
                <a:cs typeface="Calibri" charset="0"/>
              </a:rPr>
              <a:t>&lt; .05; ES = .25</a:t>
            </a:r>
            <a:endParaRPr lang="en-US" dirty="0">
              <a:solidFill>
                <a:srgbClr val="7A1A57"/>
              </a:solidFill>
              <a:latin typeface="Calibri" charset="0"/>
              <a:ea typeface="Calibri" charset="0"/>
              <a:cs typeface="Calibri" charset="0"/>
            </a:endParaRPr>
          </a:p>
        </p:txBody>
      </p:sp>
    </p:spTree>
    <p:extLst>
      <p:ext uri="{BB962C8B-B14F-4D97-AF65-F5344CB8AC3E}">
        <p14:creationId xmlns:p14="http://schemas.microsoft.com/office/powerpoint/2010/main" val="787213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892637495"/>
              </p:ext>
            </p:extLst>
          </p:nvPr>
        </p:nvGraphicFramePr>
        <p:xfrm>
          <a:off x="3324224" y="2030875"/>
          <a:ext cx="5514975" cy="387524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2800" dirty="0" smtClean="0"/>
              <a:t>Institution emphasizes attending </a:t>
            </a:r>
            <a:r>
              <a:rPr lang="en-US" sz="2800" dirty="0"/>
              <a:t>events that address important social, economic, or political issues</a:t>
            </a:r>
          </a:p>
        </p:txBody>
      </p:sp>
      <p:pic>
        <p:nvPicPr>
          <p:cNvPr id="5" name="Picture 4"/>
          <p:cNvPicPr>
            <a:picLocks noChangeAspect="1"/>
          </p:cNvPicPr>
          <p:nvPr/>
        </p:nvPicPr>
        <p:blipFill>
          <a:blip r:embed="rId3"/>
          <a:stretch>
            <a:fillRect/>
          </a:stretch>
        </p:blipFill>
        <p:spPr>
          <a:xfrm>
            <a:off x="228600" y="1905000"/>
            <a:ext cx="3124200" cy="3350164"/>
          </a:xfrm>
          <a:prstGeom prst="rect">
            <a:avLst/>
          </a:prstGeom>
        </p:spPr>
      </p:pic>
      <p:sp>
        <p:nvSpPr>
          <p:cNvPr id="6" name="TextBox 5"/>
          <p:cNvSpPr txBox="1"/>
          <p:nvPr/>
        </p:nvSpPr>
        <p:spPr>
          <a:xfrm>
            <a:off x="2971800" y="6195349"/>
            <a:ext cx="6019800" cy="369332"/>
          </a:xfrm>
          <a:prstGeom prst="rect">
            <a:avLst/>
          </a:prstGeom>
          <a:noFill/>
        </p:spPr>
        <p:txBody>
          <a:bodyPr wrap="square" rtlCol="0">
            <a:spAutoFit/>
          </a:bodyPr>
          <a:lstStyle/>
          <a:p>
            <a:r>
              <a:rPr lang="en-US" b="1" dirty="0" smtClean="0">
                <a:solidFill>
                  <a:srgbClr val="7A1A57"/>
                </a:solidFill>
              </a:rPr>
              <a:t>Percentage responding “Quite a bit” or “Very much”</a:t>
            </a:r>
            <a:endParaRPr lang="en-US" b="1" dirty="0">
              <a:solidFill>
                <a:srgbClr val="7A1A57"/>
              </a:solidFill>
            </a:endParaRPr>
          </a:p>
        </p:txBody>
      </p:sp>
      <p:sp>
        <p:nvSpPr>
          <p:cNvPr id="7" name="TextBox 6"/>
          <p:cNvSpPr txBox="1"/>
          <p:nvPr/>
        </p:nvSpPr>
        <p:spPr>
          <a:xfrm>
            <a:off x="7010400" y="2819400"/>
            <a:ext cx="1828800" cy="381000"/>
          </a:xfrm>
          <a:prstGeom prst="rect">
            <a:avLst/>
          </a:prstGeom>
          <a:noFill/>
        </p:spPr>
        <p:txBody>
          <a:bodyPr wrap="square" rtlCol="0">
            <a:spAutoFit/>
          </a:bodyPr>
          <a:lstStyle/>
          <a:p>
            <a:r>
              <a:rPr lang="en-US" i="1" dirty="0" smtClean="0">
                <a:solidFill>
                  <a:srgbClr val="7A1A57"/>
                </a:solidFill>
                <a:latin typeface="Calibri" charset="0"/>
                <a:ea typeface="Calibri" charset="0"/>
                <a:cs typeface="Calibri" charset="0"/>
              </a:rPr>
              <a:t>p </a:t>
            </a:r>
            <a:r>
              <a:rPr lang="en-US" dirty="0" smtClean="0">
                <a:solidFill>
                  <a:srgbClr val="7A1A57"/>
                </a:solidFill>
                <a:latin typeface="Calibri" charset="0"/>
                <a:ea typeface="Calibri" charset="0"/>
                <a:cs typeface="Calibri" charset="0"/>
              </a:rPr>
              <a:t>&lt; .001; ES = .37</a:t>
            </a:r>
            <a:endParaRPr lang="en-US" dirty="0">
              <a:solidFill>
                <a:srgbClr val="7A1A57"/>
              </a:solidFill>
              <a:latin typeface="Calibri" charset="0"/>
              <a:ea typeface="Calibri" charset="0"/>
              <a:cs typeface="Calibri" charset="0"/>
            </a:endParaRPr>
          </a:p>
        </p:txBody>
      </p:sp>
    </p:spTree>
    <p:extLst>
      <p:ext uri="{BB962C8B-B14F-4D97-AF65-F5344CB8AC3E}">
        <p14:creationId xmlns:p14="http://schemas.microsoft.com/office/powerpoint/2010/main" val="448751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1045"/>
            <a:ext cx="9144000" cy="1260556"/>
          </a:xfrm>
        </p:spPr>
        <p:txBody>
          <a:bodyPr/>
          <a:lstStyle/>
          <a:p>
            <a:pPr algn="ctr"/>
            <a:r>
              <a:rPr lang="en-US" sz="4000" dirty="0" smtClean="0">
                <a:solidFill>
                  <a:schemeClr val="tx1"/>
                </a:solidFill>
              </a:rPr>
              <a:t>Large Group Discussion</a:t>
            </a:r>
            <a:endParaRPr lang="en-US" sz="4000" dirty="0">
              <a:solidFill>
                <a:schemeClr val="tx1"/>
              </a:solidFill>
            </a:endParaRPr>
          </a:p>
        </p:txBody>
      </p:sp>
      <p:sp>
        <p:nvSpPr>
          <p:cNvPr id="3" name="Content Placeholder 2"/>
          <p:cNvSpPr>
            <a:spLocks noGrp="1"/>
          </p:cNvSpPr>
          <p:nvPr>
            <p:ph idx="1"/>
          </p:nvPr>
        </p:nvSpPr>
        <p:spPr>
          <a:xfrm>
            <a:off x="304800" y="1904999"/>
            <a:ext cx="4114800" cy="4876801"/>
          </a:xfrm>
        </p:spPr>
        <p:txBody>
          <a:bodyPr/>
          <a:lstStyle/>
          <a:p>
            <a:pPr marL="457200" indent="-457200">
              <a:buClrTx/>
              <a:buFont typeface="Wingdings" charset="2"/>
              <a:buChar char="q"/>
            </a:pPr>
            <a:r>
              <a:rPr lang="en-US" b="1" dirty="0" smtClean="0">
                <a:solidFill>
                  <a:schemeClr val="tx1"/>
                </a:solidFill>
                <a:latin typeface="Calibri" charset="0"/>
                <a:ea typeface="Calibri" charset="0"/>
                <a:cs typeface="Calibri" charset="0"/>
              </a:rPr>
              <a:t>Do the NSSE results ring true based on your observations?</a:t>
            </a:r>
          </a:p>
          <a:p>
            <a:pPr marL="457200" indent="-457200">
              <a:buClrTx/>
              <a:buFont typeface="Wingdings" charset="2"/>
              <a:buChar char="q"/>
            </a:pPr>
            <a:r>
              <a:rPr lang="en-US" b="1" dirty="0" smtClean="0">
                <a:solidFill>
                  <a:schemeClr val="tx1"/>
                </a:solidFill>
                <a:latin typeface="Calibri" charset="0"/>
                <a:ea typeface="Calibri" charset="0"/>
                <a:cs typeface="Calibri" charset="0"/>
              </a:rPr>
              <a:t>What are MU’s main areas of strength in terms of student engagement?</a:t>
            </a:r>
          </a:p>
          <a:p>
            <a:pPr marL="457200" indent="-457200">
              <a:buClrTx/>
              <a:buFont typeface="Wingdings" charset="2"/>
              <a:buChar char="q"/>
            </a:pPr>
            <a:r>
              <a:rPr lang="en-US" b="1" dirty="0" smtClean="0">
                <a:solidFill>
                  <a:schemeClr val="tx1"/>
                </a:solidFill>
                <a:latin typeface="Calibri" charset="0"/>
                <a:ea typeface="Calibri" charset="0"/>
                <a:cs typeface="Calibri" charset="0"/>
              </a:rPr>
              <a:t>Needs for improvement?</a:t>
            </a:r>
          </a:p>
        </p:txBody>
      </p:sp>
      <p:pic>
        <p:nvPicPr>
          <p:cNvPr id="4" name="Picture 3"/>
          <p:cNvPicPr>
            <a:picLocks noChangeAspect="1"/>
          </p:cNvPicPr>
          <p:nvPr/>
        </p:nvPicPr>
        <p:blipFill>
          <a:blip r:embed="rId2"/>
          <a:stretch>
            <a:fillRect/>
          </a:stretch>
        </p:blipFill>
        <p:spPr>
          <a:xfrm rot="475682">
            <a:off x="4740569" y="2023118"/>
            <a:ext cx="4034742" cy="1618956"/>
          </a:xfrm>
          <a:prstGeom prst="rect">
            <a:avLst/>
          </a:prstGeom>
        </p:spPr>
      </p:pic>
      <p:pic>
        <p:nvPicPr>
          <p:cNvPr id="6" name="Picture 5"/>
          <p:cNvPicPr>
            <a:picLocks noChangeAspect="1"/>
          </p:cNvPicPr>
          <p:nvPr/>
        </p:nvPicPr>
        <p:blipFill>
          <a:blip r:embed="rId3"/>
          <a:stretch>
            <a:fillRect/>
          </a:stretch>
        </p:blipFill>
        <p:spPr>
          <a:xfrm rot="21194909">
            <a:off x="4545697" y="3736467"/>
            <a:ext cx="4445000" cy="2870200"/>
          </a:xfrm>
          <a:prstGeom prst="rect">
            <a:avLst/>
          </a:prstGeom>
        </p:spPr>
      </p:pic>
    </p:spTree>
    <p:extLst>
      <p:ext uri="{BB962C8B-B14F-4D97-AF65-F5344CB8AC3E}">
        <p14:creationId xmlns:p14="http://schemas.microsoft.com/office/powerpoint/2010/main" val="118098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 </a:t>
            </a:r>
            <a:br>
              <a:rPr lang="en-US" dirty="0" smtClean="0"/>
            </a:br>
            <a:r>
              <a:rPr lang="en-US" dirty="0" smtClean="0"/>
              <a:t>High-Impact Practices</a:t>
            </a:r>
            <a:endParaRPr lang="en-US" dirty="0"/>
          </a:p>
        </p:txBody>
      </p:sp>
    </p:spTree>
    <p:extLst>
      <p:ext uri="{BB962C8B-B14F-4D97-AF65-F5344CB8AC3E}">
        <p14:creationId xmlns:p14="http://schemas.microsoft.com/office/powerpoint/2010/main" val="23292024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origins</a:t>
            </a:r>
            <a:endParaRPr lang="en-US" dirty="0"/>
          </a:p>
        </p:txBody>
      </p:sp>
      <p:sp>
        <p:nvSpPr>
          <p:cNvPr id="3" name="Content Placeholder 2"/>
          <p:cNvSpPr>
            <a:spLocks noGrp="1"/>
          </p:cNvSpPr>
          <p:nvPr>
            <p:ph idx="1"/>
          </p:nvPr>
        </p:nvSpPr>
        <p:spPr>
          <a:xfrm>
            <a:off x="4419600" y="1600200"/>
            <a:ext cx="4267200" cy="4953000"/>
          </a:xfrm>
        </p:spPr>
        <p:txBody>
          <a:bodyPr/>
          <a:lstStyle/>
          <a:p>
            <a:pPr marL="0" indent="0">
              <a:buNone/>
            </a:pPr>
            <a:r>
              <a:rPr lang="en-US" dirty="0" smtClean="0"/>
              <a:t>In 2007, NSSE first identified a particular set of practices that make a substantial contribution to student learning and success</a:t>
            </a:r>
            <a:endParaRPr lang="en-US" dirty="0"/>
          </a:p>
        </p:txBody>
      </p:sp>
      <p:pic>
        <p:nvPicPr>
          <p:cNvPr id="4" name="Picture 3"/>
          <p:cNvPicPr>
            <a:picLocks noChangeAspect="1"/>
          </p:cNvPicPr>
          <p:nvPr/>
        </p:nvPicPr>
        <p:blipFill>
          <a:blip r:embed="rId2"/>
          <a:stretch>
            <a:fillRect/>
          </a:stretch>
        </p:blipFill>
        <p:spPr>
          <a:xfrm>
            <a:off x="457200" y="1752600"/>
            <a:ext cx="3540252" cy="45977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424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logo side 7421"/>
          <p:cNvPicPr>
            <a:picLocks noChangeAspect="1" noChangeArrowheads="1"/>
          </p:cNvPicPr>
          <p:nvPr/>
        </p:nvPicPr>
        <p:blipFill>
          <a:blip r:embed="rId3" cstate="print"/>
          <a:srcRect/>
          <a:stretch>
            <a:fillRect/>
          </a:stretch>
        </p:blipFill>
        <p:spPr bwMode="auto">
          <a:xfrm>
            <a:off x="6705599" y="195247"/>
            <a:ext cx="2069805" cy="1100153"/>
          </a:xfrm>
          <a:prstGeom prst="rect">
            <a:avLst/>
          </a:prstGeom>
          <a:noFill/>
          <a:ln w="9525">
            <a:noFill/>
            <a:miter lim="800000"/>
            <a:headEnd/>
            <a:tailEnd/>
          </a:ln>
        </p:spPr>
      </p:pic>
      <p:sp>
        <p:nvSpPr>
          <p:cNvPr id="100355" name="Rectangle 3"/>
          <p:cNvSpPr>
            <a:spLocks noChangeArrowheads="1"/>
          </p:cNvSpPr>
          <p:nvPr/>
        </p:nvSpPr>
        <p:spPr bwMode="auto">
          <a:xfrm>
            <a:off x="381000" y="415112"/>
            <a:ext cx="5791200" cy="671513"/>
          </a:xfrm>
          <a:prstGeom prst="rect">
            <a:avLst/>
          </a:prstGeom>
          <a:noFill/>
          <a:ln w="9525">
            <a:noFill/>
            <a:miter lim="800000"/>
            <a:headEnd/>
            <a:tailEnd/>
          </a:ln>
        </p:spPr>
        <p:txBody>
          <a:bodyPr>
            <a:spAutoFit/>
          </a:bodyPr>
          <a:lstStyle/>
          <a:p>
            <a:r>
              <a:rPr lang="en-US" sz="3800" b="1" i="1" dirty="0" smtClean="0">
                <a:solidFill>
                  <a:srgbClr val="1F497D"/>
                </a:solidFill>
                <a:ea typeface="ヒラギノ角ゴ Pro W3" pitchFamily="4" charset="-128"/>
                <a:cs typeface="Times New Roman" pitchFamily="18" charset="0"/>
              </a:rPr>
              <a:t>High-Impact </a:t>
            </a:r>
            <a:r>
              <a:rPr lang="en-US" sz="3800" b="1" i="1" dirty="0">
                <a:solidFill>
                  <a:srgbClr val="1F497D"/>
                </a:solidFill>
                <a:ea typeface="ヒラギノ角ゴ Pro W3" pitchFamily="4" charset="-128"/>
                <a:cs typeface="Times New Roman" pitchFamily="18" charset="0"/>
              </a:rPr>
              <a:t>Activities</a:t>
            </a:r>
          </a:p>
        </p:txBody>
      </p:sp>
      <p:sp>
        <p:nvSpPr>
          <p:cNvPr id="100357" name="Text Box 5"/>
          <p:cNvSpPr txBox="1">
            <a:spLocks noChangeArrowheads="1"/>
          </p:cNvSpPr>
          <p:nvPr/>
        </p:nvSpPr>
        <p:spPr bwMode="auto">
          <a:xfrm>
            <a:off x="3184525" y="2428875"/>
            <a:ext cx="1082675" cy="457200"/>
          </a:xfrm>
          <a:prstGeom prst="rect">
            <a:avLst/>
          </a:prstGeom>
          <a:noFill/>
          <a:ln w="9525">
            <a:noFill/>
            <a:miter lim="800000"/>
            <a:headEnd/>
            <a:tailEnd/>
          </a:ln>
        </p:spPr>
        <p:txBody>
          <a:bodyPr>
            <a:spAutoFit/>
          </a:bodyPr>
          <a:lstStyle/>
          <a:p>
            <a:endParaRPr lang="en-US" b="1" dirty="0">
              <a:solidFill>
                <a:srgbClr val="0000FF"/>
              </a:solidFill>
              <a:latin typeface="Lucida Grande"/>
              <a:ea typeface="ヒラギノ角ゴ Pro W3" pitchFamily="4" charset="-128"/>
            </a:endParaRPr>
          </a:p>
        </p:txBody>
      </p:sp>
      <p:sp>
        <p:nvSpPr>
          <p:cNvPr id="235526" name="Text Box 6"/>
          <p:cNvSpPr txBox="1">
            <a:spLocks noChangeArrowheads="1"/>
          </p:cNvSpPr>
          <p:nvPr/>
        </p:nvSpPr>
        <p:spPr bwMode="auto">
          <a:xfrm>
            <a:off x="228600" y="1371600"/>
            <a:ext cx="8534400" cy="5219891"/>
          </a:xfrm>
          <a:prstGeom prst="rect">
            <a:avLst/>
          </a:prstGeom>
          <a:noFill/>
          <a:ln w="9525">
            <a:noFill/>
            <a:miter lim="800000"/>
            <a:headEnd/>
            <a:tailEnd/>
          </a:ln>
        </p:spPr>
        <p:txBody>
          <a:bodyPr>
            <a:spAutoFit/>
          </a:bodyPr>
          <a:lstStyle/>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First-Year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Seminars and Experiences </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Common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Intellectual Experiences</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Learning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Communities</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Writing-Intensive Courses</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Collaborative Assignments and Projects</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Undergraduate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Research</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Diversity/Global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Learning</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Service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Learning, </a:t>
            </a: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
            </a:r>
            <a:b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b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Community-Based </a:t>
            </a:r>
            <a:r>
              <a:rPr lang="en-US" sz="2800" b="1" dirty="0">
                <a:solidFill>
                  <a:srgbClr val="660033"/>
                </a:solidFill>
                <a:effectLst>
                  <a:outerShdw blurRad="38100" dist="38100" dir="2700000" algn="tl">
                    <a:srgbClr val="FFFFFF"/>
                  </a:outerShdw>
                </a:effectLst>
                <a:ea typeface="ヒラギノ角ゴ Pro W3"/>
                <a:cs typeface="Times New Roman" pitchFamily="18" charset="0"/>
              </a:rPr>
              <a:t>Learning</a:t>
            </a: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Internships</a:t>
            </a:r>
            <a:endParaRPr lang="en-US" sz="2800" b="1" dirty="0">
              <a:solidFill>
                <a:srgbClr val="660033"/>
              </a:solidFill>
              <a:effectLst>
                <a:outerShdw blurRad="38100" dist="38100" dir="2700000" algn="tl">
                  <a:srgbClr val="FFFFFF"/>
                </a:outerShdw>
              </a:effectLst>
              <a:ea typeface="ヒラギノ角ゴ Pro W3"/>
              <a:cs typeface="Times New Roman" pitchFamily="18" charset="0"/>
            </a:endParaRPr>
          </a:p>
          <a:p>
            <a:pPr marL="468313" indent="-468313">
              <a:spcAft>
                <a:spcPct val="10000"/>
              </a:spcAft>
              <a:buClr>
                <a:srgbClr val="1F497D"/>
              </a:buClr>
              <a:buFont typeface="Wingdings" pitchFamily="2" charset="2"/>
              <a:buChar char="«"/>
              <a:defRPr/>
            </a:pPr>
            <a:r>
              <a:rPr lang="en-US" sz="2800" b="1" dirty="0" smtClean="0">
                <a:solidFill>
                  <a:srgbClr val="660033"/>
                </a:solidFill>
                <a:effectLst>
                  <a:outerShdw blurRad="38100" dist="38100" dir="2700000" algn="tl">
                    <a:srgbClr val="FFFFFF"/>
                  </a:outerShdw>
                </a:effectLst>
                <a:ea typeface="ヒラギノ角ゴ Pro W3"/>
                <a:cs typeface="Times New Roman" pitchFamily="18" charset="0"/>
              </a:rPr>
              <a:t>Capstone Courses/Projects</a:t>
            </a:r>
            <a:endParaRPr lang="en-US" sz="2800" b="1" dirty="0">
              <a:solidFill>
                <a:srgbClr val="660033"/>
              </a:solidFill>
              <a:effectLst>
                <a:outerShdw blurRad="38100" dist="38100" dir="2700000" algn="tl">
                  <a:srgbClr val="FFFFFF"/>
                </a:outerShdw>
              </a:effectLst>
              <a:ea typeface="ヒラギノ角ゴ Pro W3"/>
              <a:cs typeface="Times New Roman" pitchFamily="18" charset="0"/>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A6539080-EEB2-4CDE-BFB4-D57EE74CEB09}"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24828724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26">
                                            <p:txEl>
                                              <p:pRg st="0" end="0"/>
                                            </p:txEl>
                                          </p:spTgt>
                                        </p:tgtEl>
                                        <p:attrNameLst>
                                          <p:attrName>style.visibility</p:attrName>
                                        </p:attrNameLst>
                                      </p:cBhvr>
                                      <p:to>
                                        <p:strVal val="visible"/>
                                      </p:to>
                                    </p:set>
                                    <p:animEffect transition="in" filter="fade">
                                      <p:cBhvr>
                                        <p:cTn id="7" dur="500"/>
                                        <p:tgtEl>
                                          <p:spTgt spid="23552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26">
                                            <p:txEl>
                                              <p:pRg st="1" end="1"/>
                                            </p:txEl>
                                          </p:spTgt>
                                        </p:tgtEl>
                                        <p:attrNameLst>
                                          <p:attrName>style.visibility</p:attrName>
                                        </p:attrNameLst>
                                      </p:cBhvr>
                                      <p:to>
                                        <p:strVal val="visible"/>
                                      </p:to>
                                    </p:set>
                                    <p:animEffect transition="in" filter="fade">
                                      <p:cBhvr>
                                        <p:cTn id="11" dur="500"/>
                                        <p:tgtEl>
                                          <p:spTgt spid="23552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526">
                                            <p:txEl>
                                              <p:pRg st="2" end="2"/>
                                            </p:txEl>
                                          </p:spTgt>
                                        </p:tgtEl>
                                        <p:attrNameLst>
                                          <p:attrName>style.visibility</p:attrName>
                                        </p:attrNameLst>
                                      </p:cBhvr>
                                      <p:to>
                                        <p:strVal val="visible"/>
                                      </p:to>
                                    </p:set>
                                    <p:animEffect transition="in" filter="fade">
                                      <p:cBhvr>
                                        <p:cTn id="15" dur="500"/>
                                        <p:tgtEl>
                                          <p:spTgt spid="23552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5526">
                                            <p:txEl>
                                              <p:pRg st="3" end="3"/>
                                            </p:txEl>
                                          </p:spTgt>
                                        </p:tgtEl>
                                        <p:attrNameLst>
                                          <p:attrName>style.visibility</p:attrName>
                                        </p:attrNameLst>
                                      </p:cBhvr>
                                      <p:to>
                                        <p:strVal val="visible"/>
                                      </p:to>
                                    </p:set>
                                    <p:animEffect transition="in" filter="fade">
                                      <p:cBhvr>
                                        <p:cTn id="19" dur="500"/>
                                        <p:tgtEl>
                                          <p:spTgt spid="23552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5526">
                                            <p:txEl>
                                              <p:pRg st="4" end="4"/>
                                            </p:txEl>
                                          </p:spTgt>
                                        </p:tgtEl>
                                        <p:attrNameLst>
                                          <p:attrName>style.visibility</p:attrName>
                                        </p:attrNameLst>
                                      </p:cBhvr>
                                      <p:to>
                                        <p:strVal val="visible"/>
                                      </p:to>
                                    </p:set>
                                    <p:animEffect transition="in" filter="fade">
                                      <p:cBhvr>
                                        <p:cTn id="23" dur="500"/>
                                        <p:tgtEl>
                                          <p:spTgt spid="23552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5526">
                                            <p:txEl>
                                              <p:pRg st="5" end="5"/>
                                            </p:txEl>
                                          </p:spTgt>
                                        </p:tgtEl>
                                        <p:attrNameLst>
                                          <p:attrName>style.visibility</p:attrName>
                                        </p:attrNameLst>
                                      </p:cBhvr>
                                      <p:to>
                                        <p:strVal val="visible"/>
                                      </p:to>
                                    </p:set>
                                    <p:animEffect transition="in" filter="fade">
                                      <p:cBhvr>
                                        <p:cTn id="27" dur="500"/>
                                        <p:tgtEl>
                                          <p:spTgt spid="235526">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5526">
                                            <p:txEl>
                                              <p:pRg st="6" end="6"/>
                                            </p:txEl>
                                          </p:spTgt>
                                        </p:tgtEl>
                                        <p:attrNameLst>
                                          <p:attrName>style.visibility</p:attrName>
                                        </p:attrNameLst>
                                      </p:cBhvr>
                                      <p:to>
                                        <p:strVal val="visible"/>
                                      </p:to>
                                    </p:set>
                                    <p:animEffect transition="in" filter="fade">
                                      <p:cBhvr>
                                        <p:cTn id="31" dur="500"/>
                                        <p:tgtEl>
                                          <p:spTgt spid="235526">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5526">
                                            <p:txEl>
                                              <p:pRg st="7" end="7"/>
                                            </p:txEl>
                                          </p:spTgt>
                                        </p:tgtEl>
                                        <p:attrNameLst>
                                          <p:attrName>style.visibility</p:attrName>
                                        </p:attrNameLst>
                                      </p:cBhvr>
                                      <p:to>
                                        <p:strVal val="visible"/>
                                      </p:to>
                                    </p:set>
                                    <p:animEffect transition="in" filter="fade">
                                      <p:cBhvr>
                                        <p:cTn id="35" dur="500"/>
                                        <p:tgtEl>
                                          <p:spTgt spid="235526">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5526">
                                            <p:txEl>
                                              <p:pRg st="8" end="8"/>
                                            </p:txEl>
                                          </p:spTgt>
                                        </p:tgtEl>
                                        <p:attrNameLst>
                                          <p:attrName>style.visibility</p:attrName>
                                        </p:attrNameLst>
                                      </p:cBhvr>
                                      <p:to>
                                        <p:strVal val="visible"/>
                                      </p:to>
                                    </p:set>
                                    <p:animEffect transition="in" filter="fade">
                                      <p:cBhvr>
                                        <p:cTn id="39" dur="500"/>
                                        <p:tgtEl>
                                          <p:spTgt spid="235526">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5526">
                                            <p:txEl>
                                              <p:pRg st="9" end="9"/>
                                            </p:txEl>
                                          </p:spTgt>
                                        </p:tgtEl>
                                        <p:attrNameLst>
                                          <p:attrName>style.visibility</p:attrName>
                                        </p:attrNameLst>
                                      </p:cBhvr>
                                      <p:to>
                                        <p:strVal val="visible"/>
                                      </p:to>
                                    </p:set>
                                    <p:animEffect transition="in" filter="fade">
                                      <p:cBhvr>
                                        <p:cTn id="43" dur="500"/>
                                        <p:tgtEl>
                                          <p:spTgt spid="2355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06" name="Picture 5" descr="http://www.jmeacham.com/images/1/planning.guide.clip.art.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28600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1"/>
          <p:cNvSpPr>
            <a:spLocks noGrp="1" noChangeArrowheads="1"/>
          </p:cNvSpPr>
          <p:nvPr>
            <p:ph type="title"/>
          </p:nvPr>
        </p:nvSpPr>
        <p:spPr/>
        <p:txBody>
          <a:bodyPr/>
          <a:lstStyle/>
          <a:p>
            <a:r>
              <a:rPr lang="en-US" altLang="en-US" dirty="0" smtClean="0"/>
              <a:t>Workshop Goals</a:t>
            </a:r>
          </a:p>
        </p:txBody>
      </p:sp>
      <p:sp>
        <p:nvSpPr>
          <p:cNvPr id="98308" name="Rectangle 2"/>
          <p:cNvSpPr>
            <a:spLocks noGrp="1" noChangeArrowheads="1"/>
          </p:cNvSpPr>
          <p:nvPr>
            <p:ph idx="1"/>
          </p:nvPr>
        </p:nvSpPr>
        <p:spPr>
          <a:xfrm>
            <a:off x="381000" y="1600200"/>
            <a:ext cx="8229600" cy="5257800"/>
          </a:xfrm>
        </p:spPr>
        <p:txBody>
          <a:bodyPr/>
          <a:lstStyle/>
          <a:p>
            <a:pPr marL="0" indent="0">
              <a:spcBef>
                <a:spcPts val="1800"/>
              </a:spcBef>
              <a:buNone/>
            </a:pPr>
            <a:r>
              <a:rPr lang="en-US" altLang="en-US" sz="2400" b="1" dirty="0" smtClean="0"/>
              <a:t>Part I – NSSE Overview and MU Results</a:t>
            </a:r>
          </a:p>
          <a:p>
            <a:pPr lvl="1">
              <a:spcBef>
                <a:spcPts val="600"/>
              </a:spcBef>
            </a:pPr>
            <a:r>
              <a:rPr lang="en-US" altLang="en-US" sz="2400" b="1" dirty="0" smtClean="0"/>
              <a:t>NSSE’s purpose</a:t>
            </a:r>
          </a:p>
          <a:p>
            <a:pPr lvl="1">
              <a:spcBef>
                <a:spcPts val="600"/>
              </a:spcBef>
            </a:pPr>
            <a:r>
              <a:rPr lang="en-US" altLang="en-US" sz="2400" b="1" dirty="0" smtClean="0"/>
              <a:t>Identify MU strengths and </a:t>
            </a:r>
            <a:br>
              <a:rPr lang="en-US" altLang="en-US" sz="2400" b="1" dirty="0" smtClean="0"/>
            </a:br>
            <a:r>
              <a:rPr lang="en-US" altLang="en-US" sz="2400" b="1" dirty="0" smtClean="0"/>
              <a:t>needs for improvement</a:t>
            </a:r>
          </a:p>
          <a:p>
            <a:pPr marL="0" indent="0">
              <a:spcBef>
                <a:spcPts val="1800"/>
              </a:spcBef>
              <a:buNone/>
            </a:pPr>
            <a:r>
              <a:rPr lang="en-US" altLang="en-US" sz="2400" b="1" dirty="0" smtClean="0"/>
              <a:t>Part II – High-Impact Practices</a:t>
            </a:r>
          </a:p>
          <a:p>
            <a:pPr lvl="1">
              <a:spcBef>
                <a:spcPts val="600"/>
              </a:spcBef>
            </a:pPr>
            <a:r>
              <a:rPr lang="en-US" altLang="en-US" sz="2400" b="1" dirty="0" smtClean="0"/>
              <a:t>Define and identify </a:t>
            </a:r>
            <a:r>
              <a:rPr lang="en-US" altLang="en-US" sz="2400" b="1" dirty="0"/>
              <a:t>HIPs at </a:t>
            </a:r>
            <a:r>
              <a:rPr lang="en-US" altLang="en-US" sz="2400" b="1" dirty="0" smtClean="0"/>
              <a:t>MU</a:t>
            </a:r>
            <a:endParaRPr lang="en-US" altLang="en-US" sz="2400" b="1" dirty="0"/>
          </a:p>
          <a:p>
            <a:pPr marL="0" indent="0">
              <a:spcBef>
                <a:spcPts val="1800"/>
              </a:spcBef>
              <a:buNone/>
            </a:pPr>
            <a:r>
              <a:rPr lang="en-US" altLang="en-US" sz="2400" b="1" dirty="0" smtClean="0"/>
              <a:t>Part III – Applications at MU</a:t>
            </a:r>
          </a:p>
          <a:p>
            <a:pPr lvl="1">
              <a:spcBef>
                <a:spcPts val="600"/>
              </a:spcBef>
            </a:pPr>
            <a:r>
              <a:rPr lang="en-US" altLang="en-US" sz="2400" b="1" dirty="0" smtClean="0"/>
              <a:t>Evaluate activities by HIP </a:t>
            </a:r>
            <a:br>
              <a:rPr lang="en-US" altLang="en-US" sz="2400" b="1" dirty="0" smtClean="0"/>
            </a:br>
            <a:r>
              <a:rPr lang="en-US" altLang="en-US" sz="2400" b="1" dirty="0" smtClean="0"/>
              <a:t>criteria and make plans to </a:t>
            </a:r>
            <a:br>
              <a:rPr lang="en-US" altLang="en-US" sz="2400" b="1" dirty="0" smtClean="0"/>
            </a:br>
            <a:r>
              <a:rPr lang="en-US" altLang="en-US" sz="2400" b="1" dirty="0" smtClean="0"/>
              <a:t>improve quality</a:t>
            </a:r>
            <a:endParaRPr lang="en-US" altLang="en-US" sz="2400" b="1" dirty="0"/>
          </a:p>
          <a:p>
            <a:pPr>
              <a:spcBef>
                <a:spcPts val="1800"/>
              </a:spcBef>
            </a:pPr>
            <a:endParaRPr lang="en-US" altLang="en-US" sz="2400" b="1" dirty="0" smtClean="0"/>
          </a:p>
          <a:p>
            <a:pPr>
              <a:spcBef>
                <a:spcPts val="1800"/>
              </a:spcBef>
            </a:pPr>
            <a:endParaRPr lang="en-US" altLang="en-US" sz="24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Effect transition="in" filter="fade">
                                      <p:cBhvr>
                                        <p:cTn id="7" dur="500"/>
                                        <p:tgtEl>
                                          <p:spTgt spid="9830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8308">
                                            <p:txEl>
                                              <p:pRg st="1" end="1"/>
                                            </p:txEl>
                                          </p:spTgt>
                                        </p:tgtEl>
                                        <p:attrNameLst>
                                          <p:attrName>style.visibility</p:attrName>
                                        </p:attrNameLst>
                                      </p:cBhvr>
                                      <p:to>
                                        <p:strVal val="visible"/>
                                      </p:to>
                                    </p:set>
                                    <p:animEffect transition="in" filter="fade">
                                      <p:cBhvr>
                                        <p:cTn id="11" dur="500"/>
                                        <p:tgtEl>
                                          <p:spTgt spid="98308">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8308">
                                            <p:txEl>
                                              <p:pRg st="2" end="2"/>
                                            </p:txEl>
                                          </p:spTgt>
                                        </p:tgtEl>
                                        <p:attrNameLst>
                                          <p:attrName>style.visibility</p:attrName>
                                        </p:attrNameLst>
                                      </p:cBhvr>
                                      <p:to>
                                        <p:strVal val="visible"/>
                                      </p:to>
                                    </p:set>
                                    <p:animEffect transition="in" filter="fade">
                                      <p:cBhvr>
                                        <p:cTn id="15" dur="500"/>
                                        <p:tgtEl>
                                          <p:spTgt spid="98308">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8308">
                                            <p:txEl>
                                              <p:pRg st="3" end="3"/>
                                            </p:txEl>
                                          </p:spTgt>
                                        </p:tgtEl>
                                        <p:attrNameLst>
                                          <p:attrName>style.visibility</p:attrName>
                                        </p:attrNameLst>
                                      </p:cBhvr>
                                      <p:to>
                                        <p:strVal val="visible"/>
                                      </p:to>
                                    </p:set>
                                    <p:animEffect transition="in" filter="fade">
                                      <p:cBhvr>
                                        <p:cTn id="19" dur="500"/>
                                        <p:tgtEl>
                                          <p:spTgt spid="98308">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8308">
                                            <p:txEl>
                                              <p:pRg st="4" end="4"/>
                                            </p:txEl>
                                          </p:spTgt>
                                        </p:tgtEl>
                                        <p:attrNameLst>
                                          <p:attrName>style.visibility</p:attrName>
                                        </p:attrNameLst>
                                      </p:cBhvr>
                                      <p:to>
                                        <p:strVal val="visible"/>
                                      </p:to>
                                    </p:set>
                                    <p:animEffect transition="in" filter="fade">
                                      <p:cBhvr>
                                        <p:cTn id="23" dur="500"/>
                                        <p:tgtEl>
                                          <p:spTgt spid="98308">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8308">
                                            <p:txEl>
                                              <p:pRg st="5" end="5"/>
                                            </p:txEl>
                                          </p:spTgt>
                                        </p:tgtEl>
                                        <p:attrNameLst>
                                          <p:attrName>style.visibility</p:attrName>
                                        </p:attrNameLst>
                                      </p:cBhvr>
                                      <p:to>
                                        <p:strVal val="visible"/>
                                      </p:to>
                                    </p:set>
                                    <p:animEffect transition="in" filter="fade">
                                      <p:cBhvr>
                                        <p:cTn id="27" dur="500"/>
                                        <p:tgtEl>
                                          <p:spTgt spid="98308">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8308">
                                            <p:txEl>
                                              <p:pRg st="6" end="6"/>
                                            </p:txEl>
                                          </p:spTgt>
                                        </p:tgtEl>
                                        <p:attrNameLst>
                                          <p:attrName>style.visibility</p:attrName>
                                        </p:attrNameLst>
                                      </p:cBhvr>
                                      <p:to>
                                        <p:strVal val="visible"/>
                                      </p:to>
                                    </p:set>
                                    <p:animEffect transition="in" filter="fade">
                                      <p:cBhvr>
                                        <p:cTn id="31" dur="500"/>
                                        <p:tgtEl>
                                          <p:spTgt spid="98308">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98306"/>
                                        </p:tgtEl>
                                        <p:attrNameLst>
                                          <p:attrName>style.visibility</p:attrName>
                                        </p:attrNameLst>
                                      </p:cBhvr>
                                      <p:to>
                                        <p:strVal val="visible"/>
                                      </p:to>
                                    </p:set>
                                    <p:animEffect transition="in" filter="fade">
                                      <p:cBhvr>
                                        <p:cTn id="35"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838200" y="152400"/>
            <a:ext cx="7924800" cy="1143000"/>
          </a:xfrm>
        </p:spPr>
        <p:txBody>
          <a:bodyPr/>
          <a:lstStyle/>
          <a:p>
            <a:r>
              <a:rPr lang="en-US" sz="3600" b="1" dirty="0" smtClean="0">
                <a:cs typeface="Tahoma" pitchFamily="34" charset="0"/>
              </a:rPr>
              <a:t>Some Educational Activities are Unusually Effective</a:t>
            </a:r>
          </a:p>
        </p:txBody>
      </p:sp>
      <p:sp>
        <p:nvSpPr>
          <p:cNvPr id="3" name="Content Placeholder 2"/>
          <p:cNvSpPr>
            <a:spLocks noGrp="1"/>
          </p:cNvSpPr>
          <p:nvPr>
            <p:ph idx="1"/>
          </p:nvPr>
        </p:nvSpPr>
        <p:spPr>
          <a:xfrm>
            <a:off x="0" y="1600200"/>
            <a:ext cx="4800600" cy="4525963"/>
          </a:xfrm>
        </p:spPr>
        <p:txBody>
          <a:bodyPr/>
          <a:lstStyle/>
          <a:p>
            <a:pPr>
              <a:buFontTx/>
              <a:buNone/>
            </a:pPr>
            <a:r>
              <a:rPr lang="en-US" sz="3600" dirty="0" smtClean="0"/>
              <a:t>	</a:t>
            </a:r>
            <a:r>
              <a:rPr lang="en-US" sz="4000" b="1" dirty="0" smtClean="0">
                <a:solidFill>
                  <a:schemeClr val="bg2"/>
                </a:solidFill>
                <a:cs typeface="Tahoma" pitchFamily="34" charset="0"/>
              </a:rPr>
              <a:t>“</a:t>
            </a:r>
            <a:r>
              <a:rPr lang="en-US" sz="4000" b="1" dirty="0">
                <a:solidFill>
                  <a:schemeClr val="bg2"/>
                </a:solidFill>
                <a:cs typeface="Tahoma" pitchFamily="34" charset="0"/>
              </a:rPr>
              <a:t>H</a:t>
            </a:r>
            <a:r>
              <a:rPr lang="en-US" sz="4000" b="1" dirty="0" smtClean="0">
                <a:solidFill>
                  <a:schemeClr val="bg2"/>
                </a:solidFill>
                <a:cs typeface="Tahoma" pitchFamily="34" charset="0"/>
              </a:rPr>
              <a:t>igh-impact practices” provide substantial educational benefits to students</a:t>
            </a:r>
          </a:p>
        </p:txBody>
      </p:sp>
      <p:pic>
        <p:nvPicPr>
          <p:cNvPr id="5" name="Picture 2"/>
          <p:cNvPicPr>
            <a:picLocks noChangeAspect="1" noChangeArrowheads="1"/>
          </p:cNvPicPr>
          <p:nvPr/>
        </p:nvPicPr>
        <p:blipFill>
          <a:blip r:embed="rId3" cstate="print"/>
          <a:srcRect/>
          <a:stretch>
            <a:fillRect/>
          </a:stretch>
        </p:blipFill>
        <p:spPr bwMode="auto">
          <a:xfrm>
            <a:off x="3783400" y="2557676"/>
            <a:ext cx="3200400" cy="41910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l="4482" t="2062"/>
          <a:stretch/>
        </p:blipFill>
        <p:spPr>
          <a:xfrm>
            <a:off x="4579088" y="966321"/>
            <a:ext cx="2914649" cy="3865095"/>
          </a:xfrm>
          <a:prstGeom prst="rect">
            <a:avLst/>
          </a:prstGeom>
          <a:ln>
            <a:noFill/>
          </a:ln>
          <a:effectLst>
            <a:outerShdw blurRad="292100" dist="139700" dir="2700000" algn="tl" rotWithShape="0">
              <a:srgbClr val="333333">
                <a:alpha val="65000"/>
              </a:srgbClr>
            </a:outerShdw>
          </a:effectLst>
        </p:spPr>
      </p:pic>
      <p:pic>
        <p:nvPicPr>
          <p:cNvPr id="1026" name="Picture 2" descr="http://secure.aacu.org/store/ATS.Controls.Handlers.Thumbnail.axd?Path=https%3a%2f%2fsecure.aacu.org%2fAACU%2fPubImages%2fFiveHighImpact_BrownellSwaner_Cov_200.jpg&amp;MaxWidth=160&amp;MaxHeight=24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1337" y="3523550"/>
            <a:ext cx="2567763" cy="3322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6762288" y="577881"/>
            <a:ext cx="2209888" cy="2872855"/>
          </a:xfrm>
          <a:prstGeom prst="rect">
            <a:avLst/>
          </a:prstGeom>
        </p:spPr>
      </p:pic>
      <p:pic>
        <p:nvPicPr>
          <p:cNvPr id="2" name="Picture 1"/>
          <p:cNvPicPr>
            <a:picLocks noChangeAspect="1"/>
          </p:cNvPicPr>
          <p:nvPr/>
        </p:nvPicPr>
        <p:blipFill>
          <a:blip r:embed="rId7"/>
          <a:stretch>
            <a:fillRect/>
          </a:stretch>
        </p:blipFill>
        <p:spPr>
          <a:xfrm>
            <a:off x="5902449" y="2557676"/>
            <a:ext cx="3099853" cy="3943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4743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896" y="3292155"/>
            <a:ext cx="4261104" cy="326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11045"/>
            <a:ext cx="9144000" cy="1143000"/>
          </a:xfrm>
        </p:spPr>
        <p:txBody>
          <a:bodyPr/>
          <a:lstStyle/>
          <a:p>
            <a:pPr algn="ctr"/>
            <a:r>
              <a:rPr lang="en-US" sz="4800" dirty="0" smtClean="0"/>
              <a:t>The HIP Challenge</a:t>
            </a:r>
            <a:endParaRPr lang="en-US" sz="4800" dirty="0"/>
          </a:p>
        </p:txBody>
      </p:sp>
      <p:sp>
        <p:nvSpPr>
          <p:cNvPr id="3" name="Content Placeholder 2"/>
          <p:cNvSpPr>
            <a:spLocks noGrp="1"/>
          </p:cNvSpPr>
          <p:nvPr>
            <p:ph idx="1"/>
          </p:nvPr>
        </p:nvSpPr>
        <p:spPr/>
        <p:txBody>
          <a:bodyPr/>
          <a:lstStyle/>
          <a:p>
            <a:pPr marL="0" indent="0">
              <a:buNone/>
            </a:pPr>
            <a:r>
              <a:rPr lang="en-US" b="1" dirty="0" smtClean="0">
                <a:solidFill>
                  <a:schemeClr val="accent6">
                    <a:lumMod val="75000"/>
                  </a:schemeClr>
                </a:solidFill>
                <a:latin typeface="Calibri" charset="0"/>
                <a:ea typeface="Calibri" charset="0"/>
                <a:cs typeface="Calibri" charset="0"/>
              </a:rPr>
              <a:t>Kuh (2008) recommended that institutions make </a:t>
            </a:r>
            <a:r>
              <a:rPr lang="en-US" b="1" dirty="0">
                <a:solidFill>
                  <a:schemeClr val="accent6">
                    <a:lumMod val="75000"/>
                  </a:schemeClr>
                </a:solidFill>
                <a:latin typeface="Calibri" charset="0"/>
                <a:ea typeface="Calibri" charset="0"/>
                <a:cs typeface="Calibri" charset="0"/>
              </a:rPr>
              <a:t>it possible for every student to participate in at least two high-impact </a:t>
            </a:r>
            <a:r>
              <a:rPr lang="en-US" b="1" dirty="0" smtClean="0">
                <a:solidFill>
                  <a:schemeClr val="accent6">
                    <a:lumMod val="75000"/>
                  </a:schemeClr>
                </a:solidFill>
                <a:latin typeface="Calibri" charset="0"/>
                <a:ea typeface="Calibri" charset="0"/>
                <a:cs typeface="Calibri" charset="0"/>
              </a:rPr>
              <a:t>activities.  </a:t>
            </a:r>
            <a:endParaRPr lang="en-US" b="1" dirty="0">
              <a:solidFill>
                <a:schemeClr val="accent6">
                  <a:lumMod val="75000"/>
                </a:schemeClr>
              </a:solidFill>
              <a:latin typeface="Calibri" charset="0"/>
              <a:ea typeface="Calibri" charset="0"/>
              <a:cs typeface="Calibri" charset="0"/>
            </a:endParaRPr>
          </a:p>
          <a:p>
            <a:pPr marL="0" indent="0">
              <a:buNone/>
            </a:pPr>
            <a:endParaRPr lang="en-US" dirty="0" smtClean="0">
              <a:solidFill>
                <a:schemeClr val="accent6">
                  <a:lumMod val="75000"/>
                </a:schemeClr>
              </a:solidFill>
              <a:latin typeface="Calibri" charset="0"/>
              <a:ea typeface="Calibri" charset="0"/>
              <a:cs typeface="Calibri" charset="0"/>
            </a:endParaRPr>
          </a:p>
          <a:p>
            <a:pPr marL="0" indent="0">
              <a:spcBef>
                <a:spcPts val="0"/>
              </a:spcBef>
              <a:buNone/>
            </a:pPr>
            <a:r>
              <a:rPr lang="en-US" b="1" dirty="0">
                <a:solidFill>
                  <a:srgbClr val="7A1A57"/>
                </a:solidFill>
                <a:latin typeface="Calibri" charset="0"/>
                <a:ea typeface="Calibri" charset="0"/>
                <a:cs typeface="Calibri" charset="0"/>
              </a:rPr>
              <a:t>One in the </a:t>
            </a:r>
            <a:r>
              <a:rPr lang="en-US" b="1" dirty="0" smtClean="0">
                <a:solidFill>
                  <a:srgbClr val="7A1A57"/>
                </a:solidFill>
                <a:latin typeface="Calibri" charset="0"/>
                <a:ea typeface="Calibri" charset="0"/>
                <a:cs typeface="Calibri" charset="0"/>
              </a:rPr>
              <a:t>first year</a:t>
            </a:r>
            <a:br>
              <a:rPr lang="en-US" b="1" dirty="0" smtClean="0">
                <a:solidFill>
                  <a:srgbClr val="7A1A57"/>
                </a:solidFill>
                <a:latin typeface="Calibri" charset="0"/>
                <a:ea typeface="Calibri" charset="0"/>
                <a:cs typeface="Calibri" charset="0"/>
              </a:rPr>
            </a:br>
            <a:r>
              <a:rPr lang="en-US" b="1" dirty="0" smtClean="0">
                <a:solidFill>
                  <a:srgbClr val="7A1A57"/>
                </a:solidFill>
                <a:latin typeface="Calibri" charset="0"/>
                <a:ea typeface="Calibri" charset="0"/>
                <a:cs typeface="Calibri" charset="0"/>
              </a:rPr>
              <a:t>and </a:t>
            </a:r>
            <a:r>
              <a:rPr lang="en-US" b="1" dirty="0">
                <a:solidFill>
                  <a:srgbClr val="7A1A57"/>
                </a:solidFill>
                <a:latin typeface="Calibri" charset="0"/>
                <a:ea typeface="Calibri" charset="0"/>
                <a:cs typeface="Calibri" charset="0"/>
              </a:rPr>
              <a:t>one later, </a:t>
            </a:r>
            <a:br>
              <a:rPr lang="en-US" b="1" dirty="0">
                <a:solidFill>
                  <a:srgbClr val="7A1A57"/>
                </a:solidFill>
                <a:latin typeface="Calibri" charset="0"/>
                <a:ea typeface="Calibri" charset="0"/>
                <a:cs typeface="Calibri" charset="0"/>
              </a:rPr>
            </a:br>
            <a:r>
              <a:rPr lang="en-US" b="1" dirty="0" smtClean="0">
                <a:solidFill>
                  <a:srgbClr val="7A1A57"/>
                </a:solidFill>
                <a:latin typeface="Calibri" charset="0"/>
                <a:ea typeface="Calibri" charset="0"/>
                <a:cs typeface="Calibri" charset="0"/>
              </a:rPr>
              <a:t>in </a:t>
            </a:r>
            <a:r>
              <a:rPr lang="en-US" b="1" dirty="0">
                <a:solidFill>
                  <a:srgbClr val="7A1A57"/>
                </a:solidFill>
                <a:latin typeface="Calibri" charset="0"/>
                <a:ea typeface="Calibri" charset="0"/>
                <a:cs typeface="Calibri" charset="0"/>
              </a:rPr>
              <a:t>the major.</a:t>
            </a:r>
          </a:p>
          <a:p>
            <a:pPr marL="0" indent="0">
              <a:buNone/>
            </a:pPr>
            <a:endParaRPr lang="en-US" dirty="0">
              <a:solidFill>
                <a:schemeClr val="accent6">
                  <a:lumMod val="75000"/>
                </a:schemeClr>
              </a:solidFill>
              <a:latin typeface="Calibri" charset="0"/>
              <a:ea typeface="Calibri" charset="0"/>
              <a:cs typeface="Calibri" charset="0"/>
            </a:endParaRPr>
          </a:p>
        </p:txBody>
      </p:sp>
    </p:spTree>
    <p:extLst>
      <p:ext uri="{BB962C8B-B14F-4D97-AF65-F5344CB8AC3E}">
        <p14:creationId xmlns:p14="http://schemas.microsoft.com/office/powerpoint/2010/main" val="1721940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1045"/>
            <a:ext cx="8001000" cy="1143000"/>
          </a:xfrm>
        </p:spPr>
        <p:txBody>
          <a:bodyPr/>
          <a:lstStyle/>
          <a:p>
            <a:r>
              <a:rPr lang="en-US" dirty="0" smtClean="0"/>
              <a:t>Eight Key Elements of High-Impact Practices</a:t>
            </a:r>
            <a:endParaRPr lang="en-US" dirty="0"/>
          </a:p>
        </p:txBody>
      </p:sp>
      <p:sp>
        <p:nvSpPr>
          <p:cNvPr id="4" name="Content Placeholder 3"/>
          <p:cNvSpPr>
            <a:spLocks noGrp="1"/>
          </p:cNvSpPr>
          <p:nvPr>
            <p:ph idx="1"/>
          </p:nvPr>
        </p:nvSpPr>
        <p:spPr>
          <a:xfrm>
            <a:off x="158496" y="1524000"/>
            <a:ext cx="8686800" cy="5181600"/>
          </a:xfrm>
        </p:spPr>
        <p:txBody>
          <a:bodyPr/>
          <a:lstStyle/>
          <a:p>
            <a:pPr marL="457200" indent="-457200">
              <a:spcBef>
                <a:spcPts val="300"/>
              </a:spcBef>
              <a:buAutoNum type="arabicPeriod"/>
            </a:pPr>
            <a:r>
              <a:rPr lang="en-US" sz="2400" dirty="0" smtClean="0">
                <a:solidFill>
                  <a:schemeClr val="accent6">
                    <a:lumMod val="75000"/>
                  </a:schemeClr>
                </a:solidFill>
              </a:rPr>
              <a:t>Performance expectations set high</a:t>
            </a:r>
          </a:p>
          <a:p>
            <a:pPr marL="457200" indent="-457200">
              <a:spcBef>
                <a:spcPts val="300"/>
              </a:spcBef>
              <a:buAutoNum type="arabicPeriod"/>
            </a:pPr>
            <a:r>
              <a:rPr lang="en-US" sz="2400" dirty="0" smtClean="0">
                <a:solidFill>
                  <a:schemeClr val="accent6">
                    <a:lumMod val="75000"/>
                  </a:schemeClr>
                </a:solidFill>
              </a:rPr>
              <a:t>Significant investment of time &amp; effort by students over extended period of time</a:t>
            </a:r>
          </a:p>
          <a:p>
            <a:pPr marL="457200" indent="-457200">
              <a:spcBef>
                <a:spcPts val="300"/>
              </a:spcBef>
              <a:buAutoNum type="arabicPeriod"/>
            </a:pPr>
            <a:r>
              <a:rPr lang="en-US" sz="2400" dirty="0">
                <a:solidFill>
                  <a:schemeClr val="accent6">
                    <a:lumMod val="75000"/>
                  </a:schemeClr>
                </a:solidFill>
              </a:rPr>
              <a:t>I</a:t>
            </a:r>
            <a:r>
              <a:rPr lang="en-US" sz="2400" dirty="0" smtClean="0">
                <a:solidFill>
                  <a:schemeClr val="accent6">
                    <a:lumMod val="75000"/>
                  </a:schemeClr>
                </a:solidFill>
              </a:rPr>
              <a:t>nteractions with faculty &amp; peers about substantive matters</a:t>
            </a:r>
          </a:p>
          <a:p>
            <a:pPr marL="457200" indent="-457200">
              <a:spcBef>
                <a:spcPts val="300"/>
              </a:spcBef>
              <a:buAutoNum type="arabicPeriod"/>
            </a:pPr>
            <a:r>
              <a:rPr lang="en-US" sz="2400" dirty="0" smtClean="0">
                <a:solidFill>
                  <a:schemeClr val="accent6">
                    <a:lumMod val="75000"/>
                  </a:schemeClr>
                </a:solidFill>
              </a:rPr>
              <a:t>Experiences with diversity—students exposed to and must connect with people &amp; circumstances different from familiar</a:t>
            </a:r>
          </a:p>
          <a:p>
            <a:pPr marL="457200" indent="-457200">
              <a:spcBef>
                <a:spcPts val="300"/>
              </a:spcBef>
              <a:buAutoNum type="arabicPeriod"/>
            </a:pPr>
            <a:r>
              <a:rPr lang="en-US" sz="2400" dirty="0" smtClean="0">
                <a:solidFill>
                  <a:schemeClr val="accent6">
                    <a:lumMod val="75000"/>
                  </a:schemeClr>
                </a:solidFill>
              </a:rPr>
              <a:t>Frequent, timely, and constructive feedback</a:t>
            </a:r>
          </a:p>
          <a:p>
            <a:pPr marL="457200" indent="-457200">
              <a:spcBef>
                <a:spcPts val="300"/>
              </a:spcBef>
              <a:buAutoNum type="arabicPeriod"/>
            </a:pPr>
            <a:r>
              <a:rPr lang="en-US" sz="2400" dirty="0" smtClean="0">
                <a:solidFill>
                  <a:schemeClr val="accent6">
                    <a:lumMod val="75000"/>
                  </a:schemeClr>
                </a:solidFill>
              </a:rPr>
              <a:t>Structured opportunities to reflect &amp; integrate</a:t>
            </a:r>
          </a:p>
          <a:p>
            <a:pPr marL="457200" indent="-457200">
              <a:spcBef>
                <a:spcPts val="300"/>
              </a:spcBef>
              <a:buAutoNum type="arabicPeriod"/>
            </a:pPr>
            <a:r>
              <a:rPr lang="en-US" sz="2400" dirty="0" smtClean="0">
                <a:solidFill>
                  <a:schemeClr val="accent6">
                    <a:lumMod val="75000"/>
                  </a:schemeClr>
                </a:solidFill>
              </a:rPr>
              <a:t>Opportunities to discover relevance of learning through real-world applications</a:t>
            </a:r>
          </a:p>
          <a:p>
            <a:pPr marL="457200" indent="-457200">
              <a:spcBef>
                <a:spcPts val="300"/>
              </a:spcBef>
              <a:buAutoNum type="arabicPeriod"/>
            </a:pPr>
            <a:r>
              <a:rPr lang="en-US" sz="2400" dirty="0" smtClean="0">
                <a:solidFill>
                  <a:schemeClr val="accent6">
                    <a:lumMod val="75000"/>
                  </a:schemeClr>
                </a:solidFill>
              </a:rPr>
              <a:t>Public demonstration of competence</a:t>
            </a:r>
          </a:p>
          <a:p>
            <a:pPr algn="r"/>
            <a:endParaRPr lang="en-US" sz="1200" b="0" dirty="0" smtClean="0">
              <a:solidFill>
                <a:schemeClr val="accent6">
                  <a:lumMod val="75000"/>
                </a:schemeClr>
              </a:solidFill>
            </a:endParaRPr>
          </a:p>
          <a:p>
            <a:pPr marL="182563" indent="-182563"/>
            <a:r>
              <a:rPr lang="en-US" sz="1200" b="0" dirty="0" smtClean="0">
                <a:solidFill>
                  <a:schemeClr val="accent6">
                    <a:lumMod val="75000"/>
                  </a:schemeClr>
                </a:solidFill>
              </a:rPr>
              <a:t>Kuh</a:t>
            </a:r>
            <a:r>
              <a:rPr lang="en-US" sz="1200" b="0" dirty="0">
                <a:solidFill>
                  <a:schemeClr val="accent6">
                    <a:lumMod val="75000"/>
                  </a:schemeClr>
                </a:solidFill>
              </a:rPr>
              <a:t>, G. D., O’Donnell, K., &amp; Reed, S. (2013). </a:t>
            </a:r>
            <a:r>
              <a:rPr lang="en-US" sz="1200" b="0" i="1" dirty="0">
                <a:solidFill>
                  <a:schemeClr val="accent6">
                    <a:lumMod val="75000"/>
                  </a:schemeClr>
                </a:solidFill>
              </a:rPr>
              <a:t>Ensuring quality and taking high-impact practices to scale. </a:t>
            </a:r>
            <a:r>
              <a:rPr lang="en-US" sz="1200" b="0" dirty="0">
                <a:solidFill>
                  <a:schemeClr val="accent6">
                    <a:lumMod val="75000"/>
                  </a:schemeClr>
                </a:solidFill>
              </a:rPr>
              <a:t>Washington, D.C.: Association of American Colleges and Universities.</a:t>
            </a:r>
          </a:p>
          <a:p>
            <a:pPr marL="457200" indent="-457200">
              <a:buAutoNum type="arabicPeriod"/>
            </a:pPr>
            <a:endParaRPr lang="en-US" sz="2000" dirty="0">
              <a:solidFill>
                <a:schemeClr val="accent6">
                  <a:lumMod val="75000"/>
                </a:schemeClr>
              </a:solidFill>
            </a:endParaRPr>
          </a:p>
        </p:txBody>
      </p:sp>
    </p:spTree>
    <p:extLst>
      <p:ext uri="{BB962C8B-B14F-4D97-AF65-F5344CB8AC3E}">
        <p14:creationId xmlns:p14="http://schemas.microsoft.com/office/powerpoint/2010/main" val="2710954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8027"/>
          </a:xfrm>
          <a:solidFill>
            <a:schemeClr val="accent2">
              <a:lumMod val="20000"/>
              <a:lumOff val="80000"/>
            </a:schemeClr>
          </a:solidFill>
        </p:spPr>
        <p:txBody>
          <a:bodyPr/>
          <a:lstStyle/>
          <a:p>
            <a:pPr algn="ctr"/>
            <a:r>
              <a:rPr lang="en-US" dirty="0" smtClean="0"/>
              <a:t>HIPs: What We Know for Sure</a:t>
            </a:r>
            <a:endParaRPr lang="en-US" dirty="0"/>
          </a:p>
        </p:txBody>
      </p:sp>
      <p:sp>
        <p:nvSpPr>
          <p:cNvPr id="3" name="Content Placeholder 2"/>
          <p:cNvSpPr>
            <a:spLocks noGrp="1"/>
          </p:cNvSpPr>
          <p:nvPr>
            <p:ph idx="1"/>
          </p:nvPr>
        </p:nvSpPr>
        <p:spPr>
          <a:xfrm>
            <a:off x="0" y="748027"/>
            <a:ext cx="2590800" cy="6109973"/>
          </a:xfrm>
          <a:solidFill>
            <a:schemeClr val="accent2">
              <a:lumMod val="20000"/>
              <a:lumOff val="80000"/>
            </a:schemeClr>
          </a:solidFill>
        </p:spPr>
        <p:txBody>
          <a:bodyPr/>
          <a:lstStyle/>
          <a:p>
            <a:pPr marL="127000">
              <a:spcBef>
                <a:spcPts val="500"/>
              </a:spcBef>
            </a:pPr>
            <a:endParaRPr lang="en-US" b="1" dirty="0" smtClean="0">
              <a:solidFill>
                <a:srgbClr val="7A1A57"/>
              </a:solidFill>
              <a:latin typeface="Calibri" charset="0"/>
              <a:ea typeface="Calibri" charset="0"/>
              <a:cs typeface="Calibri" charset="0"/>
            </a:endParaRPr>
          </a:p>
          <a:p>
            <a:pPr marL="127000">
              <a:spcBef>
                <a:spcPts val="500"/>
              </a:spcBef>
            </a:pPr>
            <a:r>
              <a:rPr lang="en-US" b="1" dirty="0" smtClean="0">
                <a:solidFill>
                  <a:srgbClr val="7A1A57"/>
                </a:solidFill>
                <a:latin typeface="Calibri" charset="0"/>
                <a:ea typeface="Calibri" charset="0"/>
                <a:cs typeface="Calibri" charset="0"/>
              </a:rPr>
              <a:t>HIP participation</a:t>
            </a:r>
            <a:br>
              <a:rPr lang="en-US" b="1" dirty="0" smtClean="0">
                <a:solidFill>
                  <a:srgbClr val="7A1A57"/>
                </a:solidFill>
                <a:latin typeface="Calibri" charset="0"/>
                <a:ea typeface="Calibri" charset="0"/>
                <a:cs typeface="Calibri" charset="0"/>
              </a:rPr>
            </a:br>
            <a:r>
              <a:rPr lang="en-US" b="1" dirty="0" smtClean="0">
                <a:solidFill>
                  <a:srgbClr val="7A1A57"/>
                </a:solidFill>
                <a:latin typeface="Calibri" charset="0"/>
                <a:ea typeface="Calibri" charset="0"/>
                <a:cs typeface="Calibri" charset="0"/>
              </a:rPr>
              <a:t>is positively related to several educational outcomes</a:t>
            </a:r>
            <a:endParaRPr lang="en-US" b="1" dirty="0">
              <a:solidFill>
                <a:srgbClr val="7A1A57"/>
              </a:solidFill>
              <a:latin typeface="Calibri" charset="0"/>
              <a:ea typeface="Calibri" charset="0"/>
              <a:cs typeface="Calibri" charset="0"/>
            </a:endParaRPr>
          </a:p>
          <a:p>
            <a:pPr>
              <a:spcBef>
                <a:spcPts val="500"/>
              </a:spcBef>
            </a:pPr>
            <a:endParaRPr lang="en-US" b="1" dirty="0" smtClean="0">
              <a:solidFill>
                <a:srgbClr val="7A1A57"/>
              </a:solidFill>
              <a:latin typeface="Calibri" charset="0"/>
              <a:ea typeface="Calibri" charset="0"/>
              <a:cs typeface="Calibri" charset="0"/>
            </a:endParaRPr>
          </a:p>
          <a:p>
            <a:pPr>
              <a:spcBef>
                <a:spcPts val="500"/>
              </a:spcBef>
            </a:pPr>
            <a:endParaRPr lang="en-US" b="1" dirty="0" smtClean="0">
              <a:solidFill>
                <a:srgbClr val="7A1A57"/>
              </a:solidFill>
              <a:latin typeface="Calibri" charset="0"/>
              <a:ea typeface="Calibri" charset="0"/>
              <a:cs typeface="Calibri" charset="0"/>
            </a:endParaRPr>
          </a:p>
          <a:p>
            <a:pPr>
              <a:spcBef>
                <a:spcPts val="500"/>
              </a:spcBef>
            </a:pPr>
            <a:endParaRPr lang="en-US" b="1" dirty="0" smtClean="0">
              <a:solidFill>
                <a:srgbClr val="7A1A57"/>
              </a:solidFill>
              <a:latin typeface="Calibri" charset="0"/>
              <a:ea typeface="Calibri" charset="0"/>
              <a:cs typeface="Calibri" charset="0"/>
            </a:endParaRPr>
          </a:p>
          <a:p>
            <a:endParaRPr lang="en-US" b="1" dirty="0">
              <a:solidFill>
                <a:srgbClr val="7A1A57"/>
              </a:solidFill>
              <a:latin typeface="Calibri" charset="0"/>
              <a:ea typeface="Calibri" charset="0"/>
              <a:cs typeface="Calibri" charset="0"/>
            </a:endParaRPr>
          </a:p>
          <a:p>
            <a:endParaRPr lang="en-US" b="1" dirty="0">
              <a:solidFill>
                <a:srgbClr val="7A1A57"/>
              </a:solidFill>
              <a:latin typeface="Calibri" charset="0"/>
              <a:ea typeface="Calibri" charset="0"/>
              <a:cs typeface="Calibri" charset="0"/>
            </a:endParaRPr>
          </a:p>
          <a:p>
            <a:endParaRPr lang="en-US" b="1" dirty="0">
              <a:solidFill>
                <a:srgbClr val="7A1A57"/>
              </a:solidFill>
              <a:latin typeface="Calibri" charset="0"/>
              <a:ea typeface="Calibri" charset="0"/>
              <a:cs typeface="Calibri" charset="0"/>
            </a:endParaRPr>
          </a:p>
        </p:txBody>
      </p:sp>
      <p:pic>
        <p:nvPicPr>
          <p:cNvPr id="4" name="Picture 3"/>
          <p:cNvPicPr>
            <a:picLocks noChangeAspect="1"/>
          </p:cNvPicPr>
          <p:nvPr/>
        </p:nvPicPr>
        <p:blipFill>
          <a:blip r:embed="rId2"/>
          <a:stretch>
            <a:fillRect/>
          </a:stretch>
        </p:blipFill>
        <p:spPr>
          <a:xfrm>
            <a:off x="2743200" y="748027"/>
            <a:ext cx="6250148" cy="6109973"/>
          </a:xfrm>
          <a:prstGeom prst="rect">
            <a:avLst/>
          </a:prstGeom>
        </p:spPr>
      </p:pic>
    </p:spTree>
    <p:extLst>
      <p:ext uri="{BB962C8B-B14F-4D97-AF65-F5344CB8AC3E}">
        <p14:creationId xmlns:p14="http://schemas.microsoft.com/office/powerpoint/2010/main" val="41830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193" y="0"/>
            <a:ext cx="9147193" cy="6858000"/>
          </a:xfrm>
          <a:prstGeom prst="rect">
            <a:avLst/>
          </a:prstGeom>
        </p:spPr>
      </p:pic>
    </p:spTree>
    <p:extLst>
      <p:ext uri="{BB962C8B-B14F-4D97-AF65-F5344CB8AC3E}">
        <p14:creationId xmlns:p14="http://schemas.microsoft.com/office/powerpoint/2010/main" val="181046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997"/>
            <a:ext cx="8077200" cy="1143000"/>
          </a:xfrm>
        </p:spPr>
        <p:txBody>
          <a:bodyPr/>
          <a:lstStyle/>
          <a:p>
            <a:r>
              <a:rPr lang="en-US" sz="4000" dirty="0" smtClean="0"/>
              <a:t>HIPs: What We Know for Sure</a:t>
            </a:r>
            <a:endParaRPr lang="en-US" sz="4000" dirty="0"/>
          </a:p>
        </p:txBody>
      </p:sp>
      <p:sp>
        <p:nvSpPr>
          <p:cNvPr id="3" name="Content Placeholder 2"/>
          <p:cNvSpPr>
            <a:spLocks noGrp="1"/>
          </p:cNvSpPr>
          <p:nvPr>
            <p:ph idx="1"/>
          </p:nvPr>
        </p:nvSpPr>
        <p:spPr>
          <a:xfrm>
            <a:off x="457200" y="1254045"/>
            <a:ext cx="8229600" cy="5222955"/>
          </a:xfrm>
        </p:spPr>
        <p:txBody>
          <a:bodyPr/>
          <a:lstStyle/>
          <a:p>
            <a:pPr marL="342900" indent="-342900">
              <a:spcBef>
                <a:spcPts val="500"/>
              </a:spcBef>
              <a:buFont typeface="Arial" panose="020B0604020202020204" pitchFamily="34" charset="0"/>
              <a:buChar char="•"/>
            </a:pPr>
            <a:r>
              <a:rPr lang="en-US" sz="3600" dirty="0" smtClean="0">
                <a:solidFill>
                  <a:srgbClr val="002060"/>
                </a:solidFill>
                <a:latin typeface="Calibri" charset="0"/>
                <a:ea typeface="Calibri" charset="0"/>
                <a:cs typeface="Calibri" charset="0"/>
              </a:rPr>
              <a:t>HIP participation is positively related to several educational outcomes</a:t>
            </a:r>
            <a:endParaRPr lang="en-US" sz="3600" dirty="0">
              <a:solidFill>
                <a:srgbClr val="002060"/>
              </a:solidFill>
              <a:latin typeface="Calibri" charset="0"/>
              <a:ea typeface="Calibri" charset="0"/>
              <a:cs typeface="Calibri" charset="0"/>
            </a:endParaRPr>
          </a:p>
          <a:p>
            <a:pPr marL="342900" indent="-342900">
              <a:spcBef>
                <a:spcPts val="500"/>
              </a:spcBef>
              <a:buFont typeface="Arial" panose="020B0604020202020204" pitchFamily="34" charset="0"/>
              <a:buChar char="•"/>
            </a:pPr>
            <a:r>
              <a:rPr lang="en-US" sz="3600" dirty="0" smtClean="0">
                <a:solidFill>
                  <a:srgbClr val="002060"/>
                </a:solidFill>
                <a:latin typeface="Calibri" charset="0"/>
                <a:ea typeface="Calibri" charset="0"/>
                <a:cs typeface="Calibri" charset="0"/>
              </a:rPr>
              <a:t>Salutary effect for historically underserved students</a:t>
            </a:r>
          </a:p>
          <a:p>
            <a:pPr marL="342900" indent="-342900">
              <a:spcBef>
                <a:spcPts val="500"/>
              </a:spcBef>
              <a:buFont typeface="Arial" panose="020B0604020202020204" pitchFamily="34" charset="0"/>
              <a:buChar char="•"/>
            </a:pPr>
            <a:r>
              <a:rPr lang="en-US" sz="3600" dirty="0" smtClean="0">
                <a:solidFill>
                  <a:srgbClr val="002060"/>
                </a:solidFill>
                <a:latin typeface="Calibri" charset="0"/>
                <a:ea typeface="Calibri" charset="0"/>
                <a:cs typeface="Calibri" charset="0"/>
              </a:rPr>
              <a:t>Desired by employers</a:t>
            </a:r>
          </a:p>
          <a:p>
            <a:pPr marL="342900" indent="-342900">
              <a:spcBef>
                <a:spcPts val="500"/>
              </a:spcBef>
              <a:buFont typeface="Arial" panose="020B0604020202020204" pitchFamily="34" charset="0"/>
              <a:buChar char="•"/>
            </a:pPr>
            <a:r>
              <a:rPr lang="en-US" sz="3600" dirty="0" smtClean="0">
                <a:solidFill>
                  <a:srgbClr val="002060"/>
                </a:solidFill>
                <a:latin typeface="Calibri" charset="0"/>
                <a:ea typeface="Calibri" charset="0"/>
                <a:cs typeface="Calibri" charset="0"/>
              </a:rPr>
              <a:t>Enjoyable to students &amp; faculty</a:t>
            </a:r>
          </a:p>
          <a:p>
            <a:pPr marL="342900" indent="-342900">
              <a:spcBef>
                <a:spcPts val="500"/>
              </a:spcBef>
              <a:buFont typeface="Arial" panose="020B0604020202020204" pitchFamily="34" charset="0"/>
              <a:buChar char="•"/>
            </a:pPr>
            <a:r>
              <a:rPr lang="en-US" sz="3600" dirty="0" smtClean="0">
                <a:solidFill>
                  <a:srgbClr val="002060"/>
                </a:solidFill>
                <a:latin typeface="Calibri" charset="0"/>
                <a:ea typeface="Calibri" charset="0"/>
                <a:cs typeface="Calibri" charset="0"/>
              </a:rPr>
              <a:t>HIP participation is growing </a:t>
            </a:r>
            <a:br>
              <a:rPr lang="en-US" sz="3600" dirty="0" smtClean="0">
                <a:solidFill>
                  <a:srgbClr val="002060"/>
                </a:solidFill>
                <a:latin typeface="Calibri" charset="0"/>
                <a:ea typeface="Calibri" charset="0"/>
                <a:cs typeface="Calibri" charset="0"/>
              </a:rPr>
            </a:br>
            <a:r>
              <a:rPr lang="en-US" sz="3600" i="1" dirty="0" smtClean="0">
                <a:solidFill>
                  <a:srgbClr val="002060"/>
                </a:solidFill>
                <a:latin typeface="Calibri" charset="0"/>
                <a:ea typeface="Calibri" charset="0"/>
                <a:cs typeface="Calibri" charset="0"/>
              </a:rPr>
              <a:t>(HIPs on NSSE show increases)</a:t>
            </a:r>
          </a:p>
          <a:p>
            <a:pPr marL="342900" indent="-342900">
              <a:spcBef>
                <a:spcPts val="500"/>
              </a:spcBef>
              <a:buFont typeface="Arial" panose="020B0604020202020204" pitchFamily="34" charset="0"/>
              <a:buChar char="•"/>
            </a:pPr>
            <a:endParaRPr lang="en-US" sz="3600" dirty="0" smtClean="0">
              <a:solidFill>
                <a:srgbClr val="002060"/>
              </a:solidFill>
              <a:latin typeface="Calibri" charset="0"/>
              <a:ea typeface="Calibri" charset="0"/>
              <a:cs typeface="Calibri" charset="0"/>
            </a:endParaRPr>
          </a:p>
          <a:p>
            <a:pPr marL="342900" indent="-342900">
              <a:spcBef>
                <a:spcPts val="500"/>
              </a:spcBef>
              <a:buFont typeface="Arial" panose="020B0604020202020204" pitchFamily="34" charset="0"/>
              <a:buChar char="•"/>
            </a:pPr>
            <a:endParaRPr lang="en-US" sz="3600" dirty="0" smtClean="0">
              <a:solidFill>
                <a:srgbClr val="002060"/>
              </a:solidFill>
              <a:latin typeface="Calibri" charset="0"/>
              <a:ea typeface="Calibri" charset="0"/>
              <a:cs typeface="Calibri" charset="0"/>
            </a:endParaRPr>
          </a:p>
          <a:p>
            <a:pPr marL="342900" indent="-342900">
              <a:spcBef>
                <a:spcPts val="500"/>
              </a:spcBef>
              <a:buFont typeface="Arial" panose="020B0604020202020204" pitchFamily="34" charset="0"/>
              <a:buChar char="•"/>
            </a:pPr>
            <a:endParaRPr lang="en-US" sz="3600" b="0" dirty="0" smtClean="0">
              <a:solidFill>
                <a:srgbClr val="002060"/>
              </a:solidFill>
              <a:latin typeface="Calibri" charset="0"/>
              <a:ea typeface="Calibri" charset="0"/>
              <a:cs typeface="Calibri" charset="0"/>
            </a:endParaRPr>
          </a:p>
          <a:p>
            <a:pPr marL="342900" indent="-342900">
              <a:buFont typeface="Arial" panose="020B0604020202020204" pitchFamily="34" charset="0"/>
              <a:buChar char="•"/>
            </a:pPr>
            <a:endParaRPr lang="en-US" sz="3600" dirty="0">
              <a:solidFill>
                <a:srgbClr val="002060"/>
              </a:solidFill>
              <a:latin typeface="Calibri" charset="0"/>
              <a:ea typeface="Calibri" charset="0"/>
              <a:cs typeface="Calibri" charset="0"/>
            </a:endParaRPr>
          </a:p>
          <a:p>
            <a:pPr marL="342900" indent="-342900">
              <a:buFont typeface="Arial" panose="020B0604020202020204" pitchFamily="34" charset="0"/>
              <a:buChar char="•"/>
            </a:pPr>
            <a:endParaRPr lang="en-US" sz="3600" dirty="0">
              <a:solidFill>
                <a:srgbClr val="002060"/>
              </a:solidFill>
              <a:latin typeface="Calibri" charset="0"/>
              <a:ea typeface="Calibri" charset="0"/>
              <a:cs typeface="Calibri" charset="0"/>
            </a:endParaRPr>
          </a:p>
          <a:p>
            <a:endParaRPr lang="en-US" sz="3200" b="0" dirty="0">
              <a:solidFill>
                <a:srgbClr val="002060"/>
              </a:solidFill>
              <a:latin typeface="Calibri" charset="0"/>
              <a:ea typeface="Calibri" charset="0"/>
              <a:cs typeface="Calibri" charset="0"/>
            </a:endParaRPr>
          </a:p>
        </p:txBody>
      </p:sp>
      <p:sp>
        <p:nvSpPr>
          <p:cNvPr id="5" name="Right Arrow 4"/>
          <p:cNvSpPr/>
          <p:nvPr/>
        </p:nvSpPr>
        <p:spPr>
          <a:xfrm rot="16200000">
            <a:off x="6546458" y="4121543"/>
            <a:ext cx="3137685" cy="1142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tx1"/>
                </a:solidFill>
                <a:effectLst>
                  <a:outerShdw blurRad="38100" dist="19050" dir="2700000" algn="tl" rotWithShape="0">
                    <a:schemeClr val="dk1">
                      <a:alpha val="40000"/>
                    </a:schemeClr>
                  </a:outerShdw>
                </a:effectLst>
              </a:rPr>
              <a:t>HIPS</a:t>
            </a:r>
            <a:endParaRPr lang="en-US" sz="3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316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z="4000" dirty="0" smtClean="0"/>
              <a:t>HIPs: More of What We Know for Sure</a:t>
            </a:r>
            <a:endParaRPr lang="en-US" sz="4000" dirty="0"/>
          </a:p>
        </p:txBody>
      </p:sp>
      <p:sp>
        <p:nvSpPr>
          <p:cNvPr id="3" name="Content Placeholder 2"/>
          <p:cNvSpPr>
            <a:spLocks noGrp="1"/>
          </p:cNvSpPr>
          <p:nvPr>
            <p:ph idx="1"/>
          </p:nvPr>
        </p:nvSpPr>
        <p:spPr>
          <a:xfrm>
            <a:off x="457200" y="1752600"/>
            <a:ext cx="8534400" cy="5105400"/>
          </a:xfrm>
        </p:spPr>
        <p:txBody>
          <a:bodyPr/>
          <a:lstStyle/>
          <a:p>
            <a:pPr>
              <a:spcBef>
                <a:spcPts val="500"/>
              </a:spcBef>
            </a:pPr>
            <a:r>
              <a:rPr lang="en-US" sz="4400" b="1" dirty="0" smtClean="0">
                <a:solidFill>
                  <a:srgbClr val="7A1A57"/>
                </a:solidFill>
                <a:latin typeface="Calibri" charset="0"/>
                <a:ea typeface="Calibri" charset="0"/>
                <a:cs typeface="Calibri" charset="0"/>
              </a:rPr>
              <a:t>Yet, not all HIPs are widely accessible to students </a:t>
            </a:r>
            <a:endParaRPr lang="en-US" sz="4400" b="1" dirty="0">
              <a:solidFill>
                <a:srgbClr val="7A1A57"/>
              </a:solidFill>
              <a:latin typeface="Calibri" charset="0"/>
              <a:ea typeface="Calibri" charset="0"/>
              <a:cs typeface="Calibri" charset="0"/>
            </a:endParaRPr>
          </a:p>
          <a:p>
            <a:pPr marL="342900" indent="-342900">
              <a:spcBef>
                <a:spcPts val="500"/>
              </a:spcBef>
              <a:buFont typeface="Arial" panose="020B0604020202020204" pitchFamily="34" charset="0"/>
              <a:buChar char="•"/>
            </a:pPr>
            <a:endParaRPr lang="en-US" sz="1600" i="1" dirty="0" smtClean="0">
              <a:solidFill>
                <a:srgbClr val="7A1A57"/>
              </a:solidFill>
              <a:latin typeface="Calibri" charset="0"/>
              <a:ea typeface="Calibri" charset="0"/>
              <a:cs typeface="Calibri" charset="0"/>
            </a:endParaRPr>
          </a:p>
          <a:p>
            <a:pPr marL="342900" indent="-342900">
              <a:spcBef>
                <a:spcPts val="500"/>
              </a:spcBef>
              <a:buClrTx/>
              <a:buFont typeface="Arial" panose="020B0604020202020204" pitchFamily="34" charset="0"/>
              <a:buChar char="•"/>
            </a:pPr>
            <a:r>
              <a:rPr lang="en-US" sz="3200" b="1" dirty="0" smtClean="0">
                <a:solidFill>
                  <a:srgbClr val="7A1A57"/>
                </a:solidFill>
                <a:latin typeface="Calibri" charset="0"/>
                <a:ea typeface="Calibri" charset="0"/>
                <a:cs typeface="Calibri" charset="0"/>
              </a:rPr>
              <a:t>First-generation, transfer, </a:t>
            </a:r>
            <a:br>
              <a:rPr lang="en-US" sz="3200" b="1" dirty="0" smtClean="0">
                <a:solidFill>
                  <a:srgbClr val="7A1A57"/>
                </a:solidFill>
                <a:latin typeface="Calibri" charset="0"/>
                <a:ea typeface="Calibri" charset="0"/>
                <a:cs typeface="Calibri" charset="0"/>
              </a:rPr>
            </a:br>
            <a:r>
              <a:rPr lang="en-US" sz="3200" b="1" dirty="0" smtClean="0">
                <a:solidFill>
                  <a:srgbClr val="7A1A57"/>
                </a:solidFill>
                <a:latin typeface="Calibri" charset="0"/>
                <a:ea typeface="Calibri" charset="0"/>
                <a:cs typeface="Calibri" charset="0"/>
              </a:rPr>
              <a:t>and students of color are </a:t>
            </a:r>
            <a:br>
              <a:rPr lang="en-US" sz="3200" b="1" dirty="0" smtClean="0">
                <a:solidFill>
                  <a:srgbClr val="7A1A57"/>
                </a:solidFill>
                <a:latin typeface="Calibri" charset="0"/>
                <a:ea typeface="Calibri" charset="0"/>
                <a:cs typeface="Calibri" charset="0"/>
              </a:rPr>
            </a:br>
            <a:r>
              <a:rPr lang="en-US" sz="3200" b="1" dirty="0" smtClean="0">
                <a:solidFill>
                  <a:srgbClr val="7A1A57"/>
                </a:solidFill>
                <a:latin typeface="Calibri" charset="0"/>
                <a:ea typeface="Calibri" charset="0"/>
                <a:cs typeface="Calibri" charset="0"/>
              </a:rPr>
              <a:t>less likely to do HIPs – </a:t>
            </a:r>
            <a:br>
              <a:rPr lang="en-US" sz="3200" b="1" dirty="0" smtClean="0">
                <a:solidFill>
                  <a:srgbClr val="7A1A57"/>
                </a:solidFill>
                <a:latin typeface="Calibri" charset="0"/>
                <a:ea typeface="Calibri" charset="0"/>
                <a:cs typeface="Calibri" charset="0"/>
              </a:rPr>
            </a:br>
            <a:r>
              <a:rPr lang="en-US" sz="3200" b="1" dirty="0" smtClean="0">
                <a:solidFill>
                  <a:srgbClr val="7A1A57"/>
                </a:solidFill>
                <a:latin typeface="Calibri" charset="0"/>
                <a:ea typeface="Calibri" charset="0"/>
                <a:cs typeface="Calibri" charset="0"/>
              </a:rPr>
              <a:t>especially research with </a:t>
            </a:r>
            <a:br>
              <a:rPr lang="en-US" sz="3200" b="1" dirty="0" smtClean="0">
                <a:solidFill>
                  <a:srgbClr val="7A1A57"/>
                </a:solidFill>
                <a:latin typeface="Calibri" charset="0"/>
                <a:ea typeface="Calibri" charset="0"/>
                <a:cs typeface="Calibri" charset="0"/>
              </a:rPr>
            </a:br>
            <a:r>
              <a:rPr lang="en-US" sz="3200" b="1" dirty="0" smtClean="0">
                <a:solidFill>
                  <a:srgbClr val="7A1A57"/>
                </a:solidFill>
                <a:latin typeface="Calibri" charset="0"/>
                <a:ea typeface="Calibri" charset="0"/>
                <a:cs typeface="Calibri" charset="0"/>
              </a:rPr>
              <a:t>faculty, internships, and </a:t>
            </a:r>
            <a:br>
              <a:rPr lang="en-US" sz="3200" b="1" dirty="0" smtClean="0">
                <a:solidFill>
                  <a:srgbClr val="7A1A57"/>
                </a:solidFill>
                <a:latin typeface="Calibri" charset="0"/>
                <a:ea typeface="Calibri" charset="0"/>
                <a:cs typeface="Calibri" charset="0"/>
              </a:rPr>
            </a:br>
            <a:r>
              <a:rPr lang="en-US" sz="3200" b="1" dirty="0" smtClean="0">
                <a:solidFill>
                  <a:srgbClr val="7A1A57"/>
                </a:solidFill>
                <a:latin typeface="Calibri" charset="0"/>
                <a:ea typeface="Calibri" charset="0"/>
                <a:cs typeface="Calibri" charset="0"/>
              </a:rPr>
              <a:t>study abroad</a:t>
            </a:r>
            <a:endParaRPr lang="en-US" dirty="0">
              <a:solidFill>
                <a:srgbClr val="7A1A57"/>
              </a:solidFill>
              <a:latin typeface="Calibri" charset="0"/>
              <a:ea typeface="Calibri" charset="0"/>
              <a:cs typeface="Calibri" charset="0"/>
            </a:endParaRPr>
          </a:p>
          <a:p>
            <a:endParaRPr lang="en-US" sz="2400" b="0" dirty="0">
              <a:solidFill>
                <a:srgbClr val="7A1A57"/>
              </a:solidFill>
              <a:latin typeface="Calibri" charset="0"/>
              <a:ea typeface="Calibri" charset="0"/>
              <a:cs typeface="Calibri" charset="0"/>
            </a:endParaRPr>
          </a:p>
        </p:txBody>
      </p:sp>
      <p:pic>
        <p:nvPicPr>
          <p:cNvPr id="4" name="Picture 3"/>
          <p:cNvPicPr>
            <a:picLocks noChangeAspect="1"/>
          </p:cNvPicPr>
          <p:nvPr/>
        </p:nvPicPr>
        <p:blipFill>
          <a:blip r:embed="rId2"/>
          <a:stretch>
            <a:fillRect/>
          </a:stretch>
        </p:blipFill>
        <p:spPr>
          <a:xfrm>
            <a:off x="5486400" y="3657600"/>
            <a:ext cx="3657600" cy="2438400"/>
          </a:xfrm>
          <a:prstGeom prst="rect">
            <a:avLst/>
          </a:prstGeom>
        </p:spPr>
      </p:pic>
    </p:spTree>
    <p:extLst>
      <p:ext uri="{BB962C8B-B14F-4D97-AF65-F5344CB8AC3E}">
        <p14:creationId xmlns:p14="http://schemas.microsoft.com/office/powerpoint/2010/main" val="53615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224" y="288786"/>
            <a:ext cx="8077200" cy="844768"/>
          </a:xfrm>
        </p:spPr>
        <p:txBody>
          <a:bodyPr/>
          <a:lstStyle/>
          <a:p>
            <a:r>
              <a:rPr lang="en-US" sz="3200" b="1" dirty="0" smtClean="0">
                <a:solidFill>
                  <a:schemeClr val="accent6"/>
                </a:solidFill>
              </a:rPr>
              <a:t>HIPs Vary by Major</a:t>
            </a:r>
          </a:p>
        </p:txBody>
      </p:sp>
      <p:sp>
        <p:nvSpPr>
          <p:cNvPr id="3" name="Content Placeholder 2"/>
          <p:cNvSpPr>
            <a:spLocks noGrp="1"/>
          </p:cNvSpPr>
          <p:nvPr>
            <p:ph idx="1"/>
          </p:nvPr>
        </p:nvSpPr>
        <p:spPr>
          <a:xfrm>
            <a:off x="68665" y="1602257"/>
            <a:ext cx="9049664" cy="972104"/>
          </a:xfrm>
        </p:spPr>
        <p:txBody>
          <a:bodyPr/>
          <a:lstStyle/>
          <a:p>
            <a:pPr marL="0" indent="0">
              <a:buNone/>
            </a:pPr>
            <a:r>
              <a:rPr lang="en-US" b="1" dirty="0" smtClean="0">
                <a:latin typeface="Calibri" charset="0"/>
                <a:ea typeface="Calibri" charset="0"/>
                <a:cs typeface="Calibri" charset="0"/>
              </a:rPr>
              <a:t>Percentage </a:t>
            </a:r>
            <a:r>
              <a:rPr lang="en-US" b="1" dirty="0">
                <a:latin typeface="Calibri" charset="0"/>
                <a:ea typeface="Calibri" charset="0"/>
                <a:cs typeface="Calibri" charset="0"/>
              </a:rPr>
              <a:t>p</a:t>
            </a:r>
            <a:r>
              <a:rPr lang="en-US" b="1" dirty="0" smtClean="0">
                <a:latin typeface="Calibri" charset="0"/>
                <a:ea typeface="Calibri" charset="0"/>
                <a:cs typeface="Calibri" charset="0"/>
              </a:rPr>
              <a:t>articipation in four largest-enrollment majors: English, biology, business administration, &amp; psychology </a:t>
            </a:r>
            <a:br>
              <a:rPr lang="en-US" b="1" dirty="0" smtClean="0">
                <a:latin typeface="Calibri" charset="0"/>
                <a:ea typeface="Calibri" charset="0"/>
                <a:cs typeface="Calibri" charset="0"/>
              </a:rPr>
            </a:br>
            <a:endParaRPr lang="en-US" b="1" dirty="0" smtClean="0">
              <a:latin typeface="Calibri" charset="0"/>
              <a:ea typeface="Calibri" charset="0"/>
              <a:cs typeface="Calibri" charset="0"/>
            </a:endParaRPr>
          </a:p>
          <a:p>
            <a:endParaRPr lang="en-US" b="1" dirty="0">
              <a:latin typeface="Calibri" charset="0"/>
              <a:ea typeface="Calibri" charset="0"/>
              <a:cs typeface="Calibri" charset="0"/>
            </a:endParaRPr>
          </a:p>
        </p:txBody>
      </p:sp>
      <p:grpSp>
        <p:nvGrpSpPr>
          <p:cNvPr id="9" name="Group 8"/>
          <p:cNvGrpSpPr/>
          <p:nvPr/>
        </p:nvGrpSpPr>
        <p:grpSpPr>
          <a:xfrm>
            <a:off x="-990600" y="2667000"/>
            <a:ext cx="10122408" cy="3962400"/>
            <a:chOff x="-12192" y="2667000"/>
            <a:chExt cx="9144000" cy="3142615"/>
          </a:xfrm>
        </p:grpSpPr>
        <p:pic>
          <p:nvPicPr>
            <p:cNvPr id="6" name="Picture 5"/>
            <p:cNvPicPr>
              <a:picLocks noChangeAspect="1"/>
            </p:cNvPicPr>
            <p:nvPr/>
          </p:nvPicPr>
          <p:blipFill rotWithShape="1">
            <a:blip r:embed="rId3"/>
            <a:srcRect l="10014" t="30173"/>
            <a:stretch/>
          </p:blipFill>
          <p:spPr>
            <a:xfrm>
              <a:off x="914400" y="2667000"/>
              <a:ext cx="8217408" cy="2683650"/>
            </a:xfrm>
            <a:prstGeom prst="rect">
              <a:avLst/>
            </a:prstGeom>
          </p:spPr>
        </p:pic>
        <p:pic>
          <p:nvPicPr>
            <p:cNvPr id="7" name="Picture 6"/>
            <p:cNvPicPr>
              <a:picLocks noChangeAspect="1"/>
            </p:cNvPicPr>
            <p:nvPr/>
          </p:nvPicPr>
          <p:blipFill rotWithShape="1">
            <a:blip r:embed="rId4"/>
            <a:srcRect l="-11292" r="-1"/>
            <a:stretch/>
          </p:blipFill>
          <p:spPr>
            <a:xfrm>
              <a:off x="-12192" y="5350650"/>
              <a:ext cx="9131824" cy="458965"/>
            </a:xfrm>
            <a:prstGeom prst="rect">
              <a:avLst/>
            </a:prstGeom>
          </p:spPr>
        </p:pic>
      </p:grpSp>
    </p:spTree>
    <p:extLst>
      <p:ext uri="{BB962C8B-B14F-4D97-AF65-F5344CB8AC3E}">
        <p14:creationId xmlns:p14="http://schemas.microsoft.com/office/powerpoint/2010/main" val="1419051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1044"/>
            <a:ext cx="9144000" cy="1565355"/>
          </a:xfrm>
        </p:spPr>
        <p:txBody>
          <a:bodyPr/>
          <a:lstStyle/>
          <a:p>
            <a:pPr algn="ctr"/>
            <a:r>
              <a:rPr lang="en-US" sz="4000" dirty="0" smtClean="0">
                <a:solidFill>
                  <a:schemeClr val="tx1"/>
                </a:solidFill>
              </a:rPr>
              <a:t>Discuss with Colleagues Within Your Department or Unit</a:t>
            </a:r>
            <a:endParaRPr lang="en-US" sz="4000" dirty="0">
              <a:solidFill>
                <a:schemeClr val="tx1"/>
              </a:solidFill>
            </a:endParaRPr>
          </a:p>
        </p:txBody>
      </p:sp>
      <p:sp>
        <p:nvSpPr>
          <p:cNvPr id="3" name="Content Placeholder 2"/>
          <p:cNvSpPr>
            <a:spLocks noGrp="1"/>
          </p:cNvSpPr>
          <p:nvPr>
            <p:ph idx="1"/>
          </p:nvPr>
        </p:nvSpPr>
        <p:spPr>
          <a:xfrm>
            <a:off x="304800" y="1904999"/>
            <a:ext cx="4114800" cy="4876801"/>
          </a:xfrm>
        </p:spPr>
        <p:txBody>
          <a:bodyPr/>
          <a:lstStyle/>
          <a:p>
            <a:pPr marL="457200" indent="-457200">
              <a:buClrTx/>
              <a:buFont typeface="Wingdings" charset="2"/>
              <a:buChar char="q"/>
            </a:pPr>
            <a:r>
              <a:rPr lang="en-US" b="1" dirty="0" smtClean="0">
                <a:solidFill>
                  <a:schemeClr val="tx1"/>
                </a:solidFill>
                <a:latin typeface="Calibri" charset="0"/>
                <a:ea typeface="Calibri" charset="0"/>
                <a:cs typeface="Calibri" charset="0"/>
              </a:rPr>
              <a:t>What successful high-impact practices are engaging YOUR students?</a:t>
            </a:r>
          </a:p>
          <a:p>
            <a:pPr marL="457200" indent="-457200">
              <a:buClrTx/>
              <a:buFont typeface="Wingdings" charset="2"/>
              <a:buChar char="q"/>
            </a:pPr>
            <a:r>
              <a:rPr lang="en-US" b="1" dirty="0" smtClean="0">
                <a:solidFill>
                  <a:schemeClr val="tx1"/>
                </a:solidFill>
                <a:latin typeface="Calibri" charset="0"/>
                <a:ea typeface="Calibri" charset="0"/>
                <a:cs typeface="Calibri" charset="0"/>
              </a:rPr>
              <a:t>What opportunities exist in your department or unit for the development of new activities that are high-impact?</a:t>
            </a:r>
            <a:endParaRPr lang="en-US" b="1" dirty="0">
              <a:solidFill>
                <a:schemeClr val="tx1"/>
              </a:solidFill>
              <a:latin typeface="Calibri" charset="0"/>
              <a:ea typeface="Calibri" charset="0"/>
              <a:cs typeface="Calibri" charset="0"/>
            </a:endParaRPr>
          </a:p>
        </p:txBody>
      </p:sp>
      <p:pic>
        <p:nvPicPr>
          <p:cNvPr id="4" name="Picture 3"/>
          <p:cNvPicPr>
            <a:picLocks noChangeAspect="1"/>
          </p:cNvPicPr>
          <p:nvPr/>
        </p:nvPicPr>
        <p:blipFill>
          <a:blip r:embed="rId2"/>
          <a:stretch>
            <a:fillRect/>
          </a:stretch>
        </p:blipFill>
        <p:spPr>
          <a:xfrm rot="475682">
            <a:off x="4892969" y="2159255"/>
            <a:ext cx="4034742" cy="1618956"/>
          </a:xfrm>
          <a:prstGeom prst="rect">
            <a:avLst/>
          </a:prstGeom>
        </p:spPr>
      </p:pic>
      <p:pic>
        <p:nvPicPr>
          <p:cNvPr id="5" name="Picture 4"/>
          <p:cNvPicPr>
            <a:picLocks noChangeAspect="1"/>
          </p:cNvPicPr>
          <p:nvPr/>
        </p:nvPicPr>
        <p:blipFill>
          <a:blip r:embed="rId3"/>
          <a:stretch>
            <a:fillRect/>
          </a:stretch>
        </p:blipFill>
        <p:spPr>
          <a:xfrm rot="21192022">
            <a:off x="5691140" y="3777259"/>
            <a:ext cx="2438400" cy="1812324"/>
          </a:xfrm>
          <a:prstGeom prst="rect">
            <a:avLst/>
          </a:prstGeom>
        </p:spPr>
      </p:pic>
    </p:spTree>
    <p:extLst>
      <p:ext uri="{BB962C8B-B14F-4D97-AF65-F5344CB8AC3E}">
        <p14:creationId xmlns:p14="http://schemas.microsoft.com/office/powerpoint/2010/main" val="158483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High-Impact Practices in </a:t>
            </a:r>
            <a:r>
              <a:rPr lang="en-US" dirty="0" smtClean="0"/>
              <a:t>NSSE</a:t>
            </a:r>
            <a:endParaRPr lang="en-US" dirty="0"/>
          </a:p>
        </p:txBody>
      </p:sp>
      <p:sp>
        <p:nvSpPr>
          <p:cNvPr id="6" name="Rectangle 5"/>
          <p:cNvSpPr/>
          <p:nvPr/>
        </p:nvSpPr>
        <p:spPr>
          <a:xfrm>
            <a:off x="304800" y="1143000"/>
            <a:ext cx="5638800" cy="5509200"/>
          </a:xfrm>
          <a:prstGeom prst="rect">
            <a:avLst/>
          </a:prstGeom>
        </p:spPr>
        <p:txBody>
          <a:bodyPr wrap="square">
            <a:spAutoFit/>
          </a:bodyPr>
          <a:lstStyle/>
          <a:p>
            <a:r>
              <a:rPr lang="en-US" sz="2800" b="1" dirty="0" smtClean="0">
                <a:solidFill>
                  <a:srgbClr val="002D62"/>
                </a:solidFill>
                <a:latin typeface="Calibri" charset="0"/>
                <a:ea typeface="Calibri" charset="0"/>
                <a:cs typeface="Calibri" charset="0"/>
              </a:rPr>
              <a:t>Service-Learning </a:t>
            </a:r>
            <a:endParaRPr lang="en-US" sz="2800" b="1" dirty="0">
              <a:solidFill>
                <a:srgbClr val="002D62"/>
              </a:solidFill>
              <a:latin typeface="Calibri" charset="0"/>
              <a:ea typeface="Calibri" charset="0"/>
              <a:cs typeface="Calibri" charset="0"/>
            </a:endParaRPr>
          </a:p>
          <a:p>
            <a:pPr marL="182563" indent="-182563">
              <a:spcAft>
                <a:spcPts val="1200"/>
              </a:spcAft>
              <a:buFont typeface="Arial" charset="0"/>
              <a:buChar char="•"/>
            </a:pPr>
            <a:r>
              <a:rPr lang="en-US" dirty="0" smtClean="0">
                <a:latin typeface="Calibri" charset="0"/>
                <a:ea typeface="Calibri" charset="0"/>
                <a:cs typeface="Calibri" charset="0"/>
              </a:rPr>
              <a:t>Courses </a:t>
            </a:r>
            <a:r>
              <a:rPr lang="en-US" dirty="0">
                <a:latin typeface="Calibri" charset="0"/>
                <a:ea typeface="Calibri" charset="0"/>
                <a:cs typeface="Calibri" charset="0"/>
              </a:rPr>
              <a:t>that included a community-based project</a:t>
            </a:r>
          </a:p>
          <a:p>
            <a:r>
              <a:rPr lang="en-US" sz="2800" b="1" dirty="0" smtClean="0">
                <a:solidFill>
                  <a:srgbClr val="002D62"/>
                </a:solidFill>
                <a:latin typeface="Calibri" charset="0"/>
                <a:ea typeface="Calibri" charset="0"/>
                <a:cs typeface="Calibri" charset="0"/>
              </a:rPr>
              <a:t>Learning</a:t>
            </a:r>
            <a:r>
              <a:rPr lang="en-US" dirty="0" smtClean="0">
                <a:latin typeface="Calibri" charset="0"/>
                <a:ea typeface="Calibri" charset="0"/>
                <a:cs typeface="Calibri" charset="0"/>
              </a:rPr>
              <a:t> </a:t>
            </a:r>
            <a:r>
              <a:rPr lang="en-US" sz="2800" b="1" dirty="0">
                <a:solidFill>
                  <a:srgbClr val="002D62"/>
                </a:solidFill>
                <a:latin typeface="Calibri" charset="0"/>
                <a:ea typeface="Calibri" charset="0"/>
                <a:cs typeface="Calibri" charset="0"/>
              </a:rPr>
              <a:t>Community</a:t>
            </a:r>
            <a:r>
              <a:rPr lang="en-US" dirty="0">
                <a:latin typeface="Calibri" charset="0"/>
                <a:ea typeface="Calibri" charset="0"/>
                <a:cs typeface="Calibri" charset="0"/>
              </a:rPr>
              <a:t> </a:t>
            </a:r>
          </a:p>
          <a:p>
            <a:pPr marL="182563" indent="-182563">
              <a:spcAft>
                <a:spcPts val="1200"/>
              </a:spcAft>
              <a:buFont typeface="Arial" charset="0"/>
              <a:buChar char="•"/>
            </a:pPr>
            <a:r>
              <a:rPr lang="en-US" dirty="0">
                <a:latin typeface="Calibri" charset="0"/>
                <a:ea typeface="Calibri" charset="0"/>
                <a:cs typeface="Calibri" charset="0"/>
              </a:rPr>
              <a:t>Formal program where groups of students take two or more classes together</a:t>
            </a:r>
          </a:p>
          <a:p>
            <a:r>
              <a:rPr lang="en-US" sz="2800" b="1" dirty="0" smtClean="0">
                <a:solidFill>
                  <a:srgbClr val="002D62"/>
                </a:solidFill>
                <a:latin typeface="Calibri" charset="0"/>
                <a:ea typeface="Calibri" charset="0"/>
                <a:cs typeface="Calibri" charset="0"/>
              </a:rPr>
              <a:t>Research </a:t>
            </a:r>
            <a:r>
              <a:rPr lang="en-US" sz="2800" b="1" dirty="0">
                <a:solidFill>
                  <a:srgbClr val="002D62"/>
                </a:solidFill>
                <a:latin typeface="Calibri" charset="0"/>
                <a:ea typeface="Calibri" charset="0"/>
                <a:cs typeface="Calibri" charset="0"/>
              </a:rPr>
              <a:t>with Faculty</a:t>
            </a:r>
          </a:p>
          <a:p>
            <a:pPr marL="182563" indent="-182563">
              <a:spcAft>
                <a:spcPts val="1200"/>
              </a:spcAft>
              <a:buFont typeface="Arial" charset="0"/>
              <a:buChar char="•"/>
            </a:pPr>
            <a:r>
              <a:rPr lang="en-US" dirty="0">
                <a:latin typeface="Calibri" charset="0"/>
                <a:ea typeface="Calibri" charset="0"/>
                <a:cs typeface="Calibri" charset="0"/>
              </a:rPr>
              <a:t>Work with a faculty member on a  research project</a:t>
            </a:r>
          </a:p>
          <a:p>
            <a:r>
              <a:rPr lang="en-US" sz="2800" b="1" dirty="0">
                <a:solidFill>
                  <a:srgbClr val="002D62"/>
                </a:solidFill>
                <a:latin typeface="Calibri" charset="0"/>
                <a:ea typeface="Calibri" charset="0"/>
                <a:cs typeface="Calibri" charset="0"/>
              </a:rPr>
              <a:t>Internship or Field Experience</a:t>
            </a:r>
          </a:p>
          <a:p>
            <a:pPr marL="182563" indent="-182563">
              <a:spcAft>
                <a:spcPts val="1200"/>
              </a:spcAft>
              <a:buFont typeface="Arial" charset="0"/>
              <a:buChar char="•"/>
            </a:pPr>
            <a:r>
              <a:rPr lang="en-US" dirty="0">
                <a:latin typeface="Calibri" charset="0"/>
                <a:ea typeface="Calibri" charset="0"/>
                <a:cs typeface="Calibri" charset="0"/>
              </a:rPr>
              <a:t>Internship, co-op, field experience, student teaching, or clinical placement</a:t>
            </a:r>
          </a:p>
          <a:p>
            <a:r>
              <a:rPr lang="en-US" sz="2800" b="1" dirty="0" smtClean="0">
                <a:solidFill>
                  <a:srgbClr val="002D62"/>
                </a:solidFill>
                <a:latin typeface="Calibri" charset="0"/>
                <a:ea typeface="Calibri" charset="0"/>
                <a:cs typeface="Calibri" charset="0"/>
              </a:rPr>
              <a:t>Study </a:t>
            </a:r>
            <a:r>
              <a:rPr lang="en-US" sz="2800" b="1" dirty="0">
                <a:solidFill>
                  <a:srgbClr val="002D62"/>
                </a:solidFill>
                <a:latin typeface="Calibri" charset="0"/>
                <a:ea typeface="Calibri" charset="0"/>
                <a:cs typeface="Calibri" charset="0"/>
              </a:rPr>
              <a:t>Abroad</a:t>
            </a:r>
          </a:p>
          <a:p>
            <a:r>
              <a:rPr lang="en-US" sz="2800" b="1" dirty="0" smtClean="0">
                <a:solidFill>
                  <a:srgbClr val="002D62"/>
                </a:solidFill>
                <a:latin typeface="Calibri" charset="0"/>
                <a:ea typeface="Calibri" charset="0"/>
                <a:cs typeface="Calibri" charset="0"/>
              </a:rPr>
              <a:t>Culminating </a:t>
            </a:r>
            <a:r>
              <a:rPr lang="en-US" sz="2800" b="1" dirty="0">
                <a:solidFill>
                  <a:srgbClr val="002D62"/>
                </a:solidFill>
                <a:latin typeface="Calibri" charset="0"/>
                <a:ea typeface="Calibri" charset="0"/>
                <a:cs typeface="Calibri" charset="0"/>
              </a:rPr>
              <a:t>Senior Experience</a:t>
            </a:r>
          </a:p>
          <a:p>
            <a:pPr marL="182563" indent="-182563">
              <a:buFont typeface="Arial" charset="0"/>
              <a:buChar char="•"/>
            </a:pPr>
            <a:r>
              <a:rPr lang="en-US" dirty="0">
                <a:latin typeface="Calibri" charset="0"/>
                <a:ea typeface="Calibri" charset="0"/>
                <a:cs typeface="Calibri" charset="0"/>
              </a:rPr>
              <a:t>Capstone course, senior project or thesis, comprehensive exam, portfolio, etc."</a:t>
            </a:r>
          </a:p>
        </p:txBody>
      </p:sp>
      <p:sp>
        <p:nvSpPr>
          <p:cNvPr id="11" name="TextBox 10"/>
          <p:cNvSpPr txBox="1"/>
          <p:nvPr/>
        </p:nvSpPr>
        <p:spPr>
          <a:xfrm>
            <a:off x="6781800" y="3818869"/>
            <a:ext cx="2362200" cy="1200329"/>
          </a:xfrm>
          <a:prstGeom prst="rect">
            <a:avLst/>
          </a:prstGeom>
          <a:noFill/>
        </p:spPr>
        <p:txBody>
          <a:bodyPr wrap="square" rtlCol="0">
            <a:spAutoFit/>
          </a:bodyPr>
          <a:lstStyle/>
          <a:p>
            <a:pPr marL="285750" indent="-285750">
              <a:buFont typeface="Wingdings" charset="2"/>
              <a:buChar char="q"/>
            </a:pPr>
            <a:r>
              <a:rPr lang="en-US" dirty="0" smtClean="0">
                <a:solidFill>
                  <a:srgbClr val="7A1A57"/>
                </a:solidFill>
                <a:latin typeface="Calibri" charset="0"/>
                <a:ea typeface="Calibri" charset="0"/>
                <a:cs typeface="Calibri" charset="0"/>
              </a:rPr>
              <a:t>Done or in progress</a:t>
            </a:r>
          </a:p>
          <a:p>
            <a:pPr marL="285750" indent="-285750">
              <a:buFont typeface="Wingdings" charset="2"/>
              <a:buChar char="q"/>
            </a:pPr>
            <a:r>
              <a:rPr lang="en-US" dirty="0" smtClean="0">
                <a:solidFill>
                  <a:srgbClr val="7A1A57"/>
                </a:solidFill>
                <a:latin typeface="Calibri" charset="0"/>
                <a:ea typeface="Calibri" charset="0"/>
                <a:cs typeface="Calibri" charset="0"/>
              </a:rPr>
              <a:t>Plan to do</a:t>
            </a:r>
          </a:p>
          <a:p>
            <a:pPr marL="285750" indent="-285750">
              <a:buFont typeface="Wingdings" charset="2"/>
              <a:buChar char="q"/>
            </a:pPr>
            <a:r>
              <a:rPr lang="en-US" dirty="0" smtClean="0">
                <a:solidFill>
                  <a:srgbClr val="7A1A57"/>
                </a:solidFill>
                <a:latin typeface="Calibri" charset="0"/>
                <a:ea typeface="Calibri" charset="0"/>
                <a:cs typeface="Calibri" charset="0"/>
              </a:rPr>
              <a:t>Do not plan to do</a:t>
            </a:r>
          </a:p>
          <a:p>
            <a:pPr marL="285750" indent="-285750">
              <a:buFont typeface="Wingdings" charset="2"/>
              <a:buChar char="q"/>
            </a:pPr>
            <a:r>
              <a:rPr lang="en-US" dirty="0" smtClean="0">
                <a:solidFill>
                  <a:srgbClr val="7A1A57"/>
                </a:solidFill>
                <a:latin typeface="Calibri" charset="0"/>
                <a:ea typeface="Calibri" charset="0"/>
                <a:cs typeface="Calibri" charset="0"/>
              </a:rPr>
              <a:t>Have not decided</a:t>
            </a:r>
            <a:endParaRPr lang="en-US" dirty="0">
              <a:solidFill>
                <a:srgbClr val="7A1A57"/>
              </a:solidFill>
              <a:latin typeface="Calibri" charset="0"/>
              <a:ea typeface="Calibri" charset="0"/>
              <a:cs typeface="Calibri" charset="0"/>
            </a:endParaRPr>
          </a:p>
        </p:txBody>
      </p:sp>
      <p:sp>
        <p:nvSpPr>
          <p:cNvPr id="12" name="TextBox 11"/>
          <p:cNvSpPr txBox="1"/>
          <p:nvPr/>
        </p:nvSpPr>
        <p:spPr>
          <a:xfrm>
            <a:off x="6781800" y="1066800"/>
            <a:ext cx="2209800" cy="1200329"/>
          </a:xfrm>
          <a:prstGeom prst="rect">
            <a:avLst/>
          </a:prstGeom>
          <a:noFill/>
        </p:spPr>
        <p:txBody>
          <a:bodyPr wrap="square" rtlCol="0">
            <a:spAutoFit/>
          </a:bodyPr>
          <a:lstStyle/>
          <a:p>
            <a:pPr marL="285750" indent="-285750">
              <a:buFont typeface="Wingdings" charset="2"/>
              <a:buChar char="q"/>
            </a:pPr>
            <a:r>
              <a:rPr lang="en-US" dirty="0" smtClean="0">
                <a:solidFill>
                  <a:srgbClr val="7A1A57"/>
                </a:solidFill>
                <a:latin typeface="Calibri" charset="0"/>
                <a:ea typeface="Calibri" charset="0"/>
                <a:cs typeface="Calibri" charset="0"/>
              </a:rPr>
              <a:t>None</a:t>
            </a:r>
          </a:p>
          <a:p>
            <a:pPr marL="285750" indent="-285750">
              <a:buFont typeface="Wingdings" charset="2"/>
              <a:buChar char="q"/>
            </a:pPr>
            <a:r>
              <a:rPr lang="en-US" dirty="0" smtClean="0">
                <a:solidFill>
                  <a:srgbClr val="7A1A57"/>
                </a:solidFill>
                <a:latin typeface="Calibri" charset="0"/>
                <a:ea typeface="Calibri" charset="0"/>
                <a:cs typeface="Calibri" charset="0"/>
              </a:rPr>
              <a:t>Some</a:t>
            </a:r>
          </a:p>
          <a:p>
            <a:pPr marL="285750" indent="-285750">
              <a:buFont typeface="Wingdings" charset="2"/>
              <a:buChar char="q"/>
            </a:pPr>
            <a:r>
              <a:rPr lang="en-US" dirty="0" smtClean="0">
                <a:solidFill>
                  <a:srgbClr val="7A1A57"/>
                </a:solidFill>
                <a:latin typeface="Calibri" charset="0"/>
                <a:ea typeface="Calibri" charset="0"/>
                <a:cs typeface="Calibri" charset="0"/>
              </a:rPr>
              <a:t>Most </a:t>
            </a:r>
          </a:p>
          <a:p>
            <a:pPr marL="285750" indent="-285750">
              <a:buFont typeface="Wingdings" charset="2"/>
              <a:buChar char="q"/>
            </a:pPr>
            <a:r>
              <a:rPr lang="en-US" dirty="0" smtClean="0">
                <a:solidFill>
                  <a:srgbClr val="7A1A57"/>
                </a:solidFill>
                <a:latin typeface="Calibri" charset="0"/>
                <a:ea typeface="Calibri" charset="0"/>
                <a:cs typeface="Calibri" charset="0"/>
              </a:rPr>
              <a:t>All</a:t>
            </a:r>
            <a:endParaRPr lang="en-US" dirty="0">
              <a:solidFill>
                <a:srgbClr val="7A1A57"/>
              </a:solidFill>
              <a:latin typeface="Calibri" charset="0"/>
              <a:ea typeface="Calibri" charset="0"/>
              <a:cs typeface="Calibri" charset="0"/>
            </a:endParaRPr>
          </a:p>
        </p:txBody>
      </p:sp>
      <p:sp>
        <p:nvSpPr>
          <p:cNvPr id="13" name="Right Brace 12"/>
          <p:cNvSpPr/>
          <p:nvPr/>
        </p:nvSpPr>
        <p:spPr>
          <a:xfrm>
            <a:off x="6096000" y="1341487"/>
            <a:ext cx="533400" cy="650955"/>
          </a:xfrm>
          <a:prstGeom prst="rightBrace">
            <a:avLst/>
          </a:prstGeom>
          <a:ln>
            <a:solidFill>
              <a:srgbClr val="7A1A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Brace 13"/>
          <p:cNvSpPr/>
          <p:nvPr/>
        </p:nvSpPr>
        <p:spPr>
          <a:xfrm>
            <a:off x="6096000" y="2185867"/>
            <a:ext cx="533400" cy="4466333"/>
          </a:xfrm>
          <a:prstGeom prst="rightBrace">
            <a:avLst/>
          </a:prstGeom>
          <a:ln>
            <a:solidFill>
              <a:srgbClr val="7A1A5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315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fade">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500"/>
                                        <p:tgtEl>
                                          <p:spTgt spid="6">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8" end="8"/>
                                            </p:txEl>
                                          </p:spTgt>
                                        </p:tgtEl>
                                        <p:attrNameLst>
                                          <p:attrName>style.visibility</p:attrName>
                                        </p:attrNameLst>
                                      </p:cBhvr>
                                      <p:to>
                                        <p:strVal val="visible"/>
                                      </p:to>
                                    </p:set>
                                    <p:animEffect transition="in" filter="fade">
                                      <p:cBhvr>
                                        <p:cTn id="46" dur="500"/>
                                        <p:tgtEl>
                                          <p:spTgt spid="6">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9" end="9"/>
                                            </p:txEl>
                                          </p:spTgt>
                                        </p:tgtEl>
                                        <p:attrNameLst>
                                          <p:attrName>style.visibility</p:attrName>
                                        </p:attrNameLst>
                                      </p:cBhvr>
                                      <p:to>
                                        <p:strVal val="visible"/>
                                      </p:to>
                                    </p:set>
                                    <p:animEffect transition="in" filter="fade">
                                      <p:cBhvr>
                                        <p:cTn id="51" dur="500"/>
                                        <p:tgtEl>
                                          <p:spTgt spid="6">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10" end="10"/>
                                            </p:txEl>
                                          </p:spTgt>
                                        </p:tgtEl>
                                        <p:attrNameLst>
                                          <p:attrName>style.visibility</p:attrName>
                                        </p:attrNameLst>
                                      </p:cBhvr>
                                      <p:to>
                                        <p:strVal val="visible"/>
                                      </p:to>
                                    </p:set>
                                    <p:animEffect transition="in" filter="fade">
                                      <p:cBhvr>
                                        <p:cTn id="54" dur="500"/>
                                        <p:tgtEl>
                                          <p:spTgt spid="6">
                                            <p:txEl>
                                              <p:pRg st="10" end="10"/>
                                            </p:txEl>
                                          </p:spTgt>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362200"/>
            <a:ext cx="7239000" cy="2057262"/>
          </a:xfrm>
        </p:spPr>
        <p:txBody>
          <a:bodyPr/>
          <a:lstStyle/>
          <a:p>
            <a:r>
              <a:rPr lang="en-US" dirty="0" smtClean="0"/>
              <a:t>Part I – NSSE Overview and Manchester university results</a:t>
            </a:r>
            <a:endParaRPr lang="en-US" dirty="0"/>
          </a:p>
        </p:txBody>
      </p:sp>
    </p:spTree>
    <p:extLst>
      <p:ext uri="{BB962C8B-B14F-4D97-AF65-F5344CB8AC3E}">
        <p14:creationId xmlns:p14="http://schemas.microsoft.com/office/powerpoint/2010/main" val="304679918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2286000" cy="707886"/>
          </a:xfrm>
          <a:prstGeom prst="rect">
            <a:avLst/>
          </a:prstGeom>
          <a:noFill/>
        </p:spPr>
        <p:txBody>
          <a:bodyPr wrap="square" rtlCol="0">
            <a:spAutoFit/>
          </a:bodyPr>
          <a:lstStyle/>
          <a:p>
            <a:r>
              <a:rPr lang="en-US" sz="2000" b="1" dirty="0" smtClean="0">
                <a:solidFill>
                  <a:srgbClr val="7A1A57"/>
                </a:solidFill>
              </a:rPr>
              <a:t>OVERALL HIP PARTICIPATION</a:t>
            </a:r>
            <a:endParaRPr lang="en-US" sz="2000" b="1" dirty="0">
              <a:solidFill>
                <a:srgbClr val="7A1A57"/>
              </a:solidFill>
            </a:endParaRPr>
          </a:p>
        </p:txBody>
      </p:sp>
      <p:grpSp>
        <p:nvGrpSpPr>
          <p:cNvPr id="10" name="Group 9"/>
          <p:cNvGrpSpPr/>
          <p:nvPr/>
        </p:nvGrpSpPr>
        <p:grpSpPr>
          <a:xfrm>
            <a:off x="1981200" y="1295400"/>
            <a:ext cx="7086600" cy="2655743"/>
            <a:chOff x="0" y="2311146"/>
            <a:chExt cx="4495800" cy="1587708"/>
          </a:xfrm>
        </p:grpSpPr>
        <p:pic>
          <p:nvPicPr>
            <p:cNvPr id="5" name="Picture 4"/>
            <p:cNvPicPr>
              <a:picLocks noChangeAspect="1"/>
            </p:cNvPicPr>
            <p:nvPr/>
          </p:nvPicPr>
          <p:blipFill rotWithShape="1">
            <a:blip r:embed="rId2">
              <a:clrChange>
                <a:clrFrom>
                  <a:srgbClr val="FFFFFF"/>
                </a:clrFrom>
                <a:clrTo>
                  <a:srgbClr val="FFFFFF">
                    <a:alpha val="0"/>
                  </a:srgbClr>
                </a:clrTo>
              </a:clrChange>
            </a:blip>
            <a:srcRect r="50833" b="53272"/>
            <a:stretch/>
          </p:blipFill>
          <p:spPr>
            <a:xfrm>
              <a:off x="0" y="2311146"/>
              <a:ext cx="4495800" cy="1088036"/>
            </a:xfrm>
            <a:prstGeom prst="rect">
              <a:avLst/>
            </a:prstGeom>
          </p:spPr>
        </p:pic>
        <p:pic>
          <p:nvPicPr>
            <p:cNvPr id="7" name="Picture 6"/>
            <p:cNvPicPr>
              <a:picLocks noChangeAspect="1"/>
            </p:cNvPicPr>
            <p:nvPr/>
          </p:nvPicPr>
          <p:blipFill rotWithShape="1">
            <a:blip r:embed="rId2"/>
            <a:srcRect t="78541" r="50833"/>
            <a:stretch/>
          </p:blipFill>
          <p:spPr>
            <a:xfrm>
              <a:off x="0" y="3399182"/>
              <a:ext cx="4495800" cy="499672"/>
            </a:xfrm>
            <a:prstGeom prst="rect">
              <a:avLst/>
            </a:prstGeom>
          </p:spPr>
        </p:pic>
      </p:grpSp>
      <p:grpSp>
        <p:nvGrpSpPr>
          <p:cNvPr id="9" name="Group 8"/>
          <p:cNvGrpSpPr/>
          <p:nvPr/>
        </p:nvGrpSpPr>
        <p:grpSpPr>
          <a:xfrm>
            <a:off x="1981200" y="3951143"/>
            <a:ext cx="7086600" cy="2830657"/>
            <a:chOff x="4343400" y="4885382"/>
            <a:chExt cx="4495800" cy="1557890"/>
          </a:xfrm>
        </p:grpSpPr>
        <p:pic>
          <p:nvPicPr>
            <p:cNvPr id="6" name="Picture 5"/>
            <p:cNvPicPr>
              <a:picLocks noChangeAspect="1"/>
            </p:cNvPicPr>
            <p:nvPr/>
          </p:nvPicPr>
          <p:blipFill rotWithShape="1">
            <a:blip r:embed="rId2">
              <a:clrChange>
                <a:clrFrom>
                  <a:srgbClr val="FFFFFF"/>
                </a:clrFrom>
                <a:clrTo>
                  <a:srgbClr val="FFFFFF">
                    <a:alpha val="0"/>
                  </a:srgbClr>
                </a:clrTo>
              </a:clrChange>
            </a:blip>
            <a:srcRect l="52310" b="54553"/>
            <a:stretch/>
          </p:blipFill>
          <p:spPr>
            <a:xfrm>
              <a:off x="4420565" y="4885382"/>
              <a:ext cx="4360762" cy="1058218"/>
            </a:xfrm>
            <a:prstGeom prst="rect">
              <a:avLst/>
            </a:prstGeom>
          </p:spPr>
        </p:pic>
        <p:pic>
          <p:nvPicPr>
            <p:cNvPr id="8" name="Picture 7"/>
            <p:cNvPicPr>
              <a:picLocks noChangeAspect="1"/>
            </p:cNvPicPr>
            <p:nvPr/>
          </p:nvPicPr>
          <p:blipFill rotWithShape="1">
            <a:blip r:embed="rId2"/>
            <a:srcRect t="78541" r="50833"/>
            <a:stretch/>
          </p:blipFill>
          <p:spPr>
            <a:xfrm>
              <a:off x="4343400" y="5943600"/>
              <a:ext cx="4495800" cy="499672"/>
            </a:xfrm>
            <a:prstGeom prst="rect">
              <a:avLst/>
            </a:prstGeom>
          </p:spPr>
        </p:pic>
      </p:grpSp>
    </p:spTree>
    <p:extLst>
      <p:ext uri="{BB962C8B-B14F-4D97-AF65-F5344CB8AC3E}">
        <p14:creationId xmlns:p14="http://schemas.microsoft.com/office/powerpoint/2010/main" val="1801016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pic>
        <p:nvPicPr>
          <p:cNvPr id="3" name="Picture 2"/>
          <p:cNvPicPr>
            <a:picLocks noChangeAspect="1"/>
          </p:cNvPicPr>
          <p:nvPr/>
        </p:nvPicPr>
        <p:blipFill rotWithShape="1">
          <a:blip r:embed="rId2"/>
          <a:srcRect t="5455" r="41187"/>
          <a:stretch/>
        </p:blipFill>
        <p:spPr>
          <a:xfrm>
            <a:off x="2092568" y="1524000"/>
            <a:ext cx="6975232" cy="5334000"/>
          </a:xfrm>
          <a:prstGeom prst="rect">
            <a:avLst/>
          </a:prstGeom>
        </p:spPr>
      </p:pic>
      <p:sp>
        <p:nvSpPr>
          <p:cNvPr id="4" name="TextBox 3"/>
          <p:cNvSpPr txBox="1"/>
          <p:nvPr/>
        </p:nvSpPr>
        <p:spPr>
          <a:xfrm>
            <a:off x="0" y="1524000"/>
            <a:ext cx="2286000" cy="707886"/>
          </a:xfrm>
          <a:prstGeom prst="rect">
            <a:avLst/>
          </a:prstGeom>
          <a:noFill/>
        </p:spPr>
        <p:txBody>
          <a:bodyPr wrap="square" rtlCol="0">
            <a:spAutoFit/>
          </a:bodyPr>
          <a:lstStyle/>
          <a:p>
            <a:r>
              <a:rPr lang="en-US" sz="2000" b="1" dirty="0" smtClean="0">
                <a:solidFill>
                  <a:srgbClr val="7A1A57"/>
                </a:solidFill>
              </a:rPr>
              <a:t>STATISTICAL COMPARISONS</a:t>
            </a:r>
            <a:endParaRPr lang="en-US" sz="2000" b="1" dirty="0">
              <a:solidFill>
                <a:srgbClr val="7A1A57"/>
              </a:solidFill>
            </a:endParaRPr>
          </a:p>
        </p:txBody>
      </p:sp>
    </p:spTree>
    <p:extLst>
      <p:ext uri="{BB962C8B-B14F-4D97-AF65-F5344CB8AC3E}">
        <p14:creationId xmlns:p14="http://schemas.microsoft.com/office/powerpoint/2010/main" val="1065311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3657600" cy="707886"/>
          </a:xfrm>
          <a:prstGeom prst="rect">
            <a:avLst/>
          </a:prstGeom>
          <a:noFill/>
        </p:spPr>
        <p:txBody>
          <a:bodyPr wrap="square" rtlCol="0">
            <a:spAutoFit/>
          </a:bodyPr>
          <a:lstStyle/>
          <a:p>
            <a:r>
              <a:rPr lang="en-US" sz="2000" b="1" dirty="0" smtClean="0">
                <a:solidFill>
                  <a:srgbClr val="7A1A57"/>
                </a:solidFill>
              </a:rPr>
              <a:t>FIRST-YEAR STUDENTS’ </a:t>
            </a:r>
            <a:r>
              <a:rPr lang="en-US" sz="2000" b="1" i="1" dirty="0" smtClean="0">
                <a:solidFill>
                  <a:srgbClr val="7A1A57"/>
                </a:solidFill>
              </a:rPr>
              <a:t>PLANS </a:t>
            </a:r>
            <a:r>
              <a:rPr lang="en-US" sz="2000" b="1" dirty="0" smtClean="0">
                <a:solidFill>
                  <a:srgbClr val="7A1A57"/>
                </a:solidFill>
              </a:rPr>
              <a:t>TO PARTICIPATE</a:t>
            </a:r>
            <a:endParaRPr lang="en-US" sz="2000" b="1" dirty="0">
              <a:solidFill>
                <a:srgbClr val="7A1A57"/>
              </a:solidFill>
            </a:endParaRPr>
          </a:p>
        </p:txBody>
      </p:sp>
      <p:grpSp>
        <p:nvGrpSpPr>
          <p:cNvPr id="11" name="Group 10"/>
          <p:cNvGrpSpPr/>
          <p:nvPr/>
        </p:nvGrpSpPr>
        <p:grpSpPr>
          <a:xfrm>
            <a:off x="-1" y="2512533"/>
            <a:ext cx="9144002" cy="4356600"/>
            <a:chOff x="-1" y="2512533"/>
            <a:chExt cx="9144002" cy="4356600"/>
          </a:xfrm>
        </p:grpSpPr>
        <p:pic>
          <p:nvPicPr>
            <p:cNvPr id="10" name="Picture 9"/>
            <p:cNvPicPr>
              <a:picLocks noChangeAspect="1"/>
            </p:cNvPicPr>
            <p:nvPr/>
          </p:nvPicPr>
          <p:blipFill>
            <a:blip r:embed="rId2"/>
            <a:stretch>
              <a:fillRect/>
            </a:stretch>
          </p:blipFill>
          <p:spPr>
            <a:xfrm>
              <a:off x="0" y="2512533"/>
              <a:ext cx="9144001" cy="1828800"/>
            </a:xfrm>
            <a:prstGeom prst="rect">
              <a:avLst/>
            </a:prstGeom>
          </p:spPr>
        </p:pic>
        <p:pic>
          <p:nvPicPr>
            <p:cNvPr id="9" name="Picture 8"/>
            <p:cNvPicPr>
              <a:picLocks noChangeAspect="1"/>
            </p:cNvPicPr>
            <p:nvPr/>
          </p:nvPicPr>
          <p:blipFill>
            <a:blip r:embed="rId2"/>
            <a:stretch>
              <a:fillRect/>
            </a:stretch>
          </p:blipFill>
          <p:spPr>
            <a:xfrm>
              <a:off x="-1" y="5040333"/>
              <a:ext cx="9144001" cy="1828800"/>
            </a:xfrm>
            <a:prstGeom prst="rect">
              <a:avLst/>
            </a:prstGeom>
          </p:spPr>
        </p:pic>
        <p:pic>
          <p:nvPicPr>
            <p:cNvPr id="5" name="Picture 4"/>
            <p:cNvPicPr>
              <a:picLocks noChangeAspect="1"/>
            </p:cNvPicPr>
            <p:nvPr/>
          </p:nvPicPr>
          <p:blipFill rotWithShape="1">
            <a:blip r:embed="rId3"/>
            <a:srcRect l="2500" t="9846" r="3333" b="21213"/>
            <a:stretch/>
          </p:blipFill>
          <p:spPr>
            <a:xfrm>
              <a:off x="0" y="3111439"/>
              <a:ext cx="9144000" cy="3155894"/>
            </a:xfrm>
            <a:prstGeom prst="rect">
              <a:avLst/>
            </a:prstGeom>
          </p:spPr>
        </p:pic>
        <p:pic>
          <p:nvPicPr>
            <p:cNvPr id="6" name="Picture 5"/>
            <p:cNvPicPr>
              <a:picLocks noChangeAspect="1"/>
            </p:cNvPicPr>
            <p:nvPr/>
          </p:nvPicPr>
          <p:blipFill>
            <a:blip r:embed="rId2"/>
            <a:stretch>
              <a:fillRect/>
            </a:stretch>
          </p:blipFill>
          <p:spPr>
            <a:xfrm>
              <a:off x="0" y="3174880"/>
              <a:ext cx="1505875" cy="1828800"/>
            </a:xfrm>
            <a:prstGeom prst="rect">
              <a:avLst/>
            </a:prstGeom>
          </p:spPr>
        </p:pic>
      </p:grpSp>
    </p:spTree>
    <p:extLst>
      <p:ext uri="{BB962C8B-B14F-4D97-AF65-F5344CB8AC3E}">
        <p14:creationId xmlns:p14="http://schemas.microsoft.com/office/powerpoint/2010/main" val="2092582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4495800" cy="1323439"/>
          </a:xfrm>
          <a:prstGeom prst="rect">
            <a:avLst/>
          </a:prstGeom>
          <a:noFill/>
        </p:spPr>
        <p:txBody>
          <a:bodyPr wrap="square" rtlCol="0">
            <a:spAutoFit/>
          </a:bodyPr>
          <a:lstStyle/>
          <a:p>
            <a:r>
              <a:rPr lang="en-US" sz="2000" b="1" dirty="0" smtClean="0">
                <a:solidFill>
                  <a:srgbClr val="7A1A57"/>
                </a:solidFill>
              </a:rPr>
              <a:t>PARTICIPATION BY SELECTED STUDENT CHARACTERISTICS</a:t>
            </a:r>
          </a:p>
          <a:p>
            <a:endParaRPr lang="en-US" sz="2000" b="1" dirty="0">
              <a:solidFill>
                <a:srgbClr val="7A1A57"/>
              </a:solidFill>
            </a:endParaRPr>
          </a:p>
          <a:p>
            <a:r>
              <a:rPr lang="en-US" sz="2000" b="1" i="1" dirty="0" smtClean="0">
                <a:solidFill>
                  <a:srgbClr val="002060"/>
                </a:solidFill>
              </a:rPr>
              <a:t>Gender</a:t>
            </a:r>
            <a:endParaRPr lang="en-US" sz="2000" b="1" i="1" dirty="0">
              <a:solidFill>
                <a:srgbClr val="002060"/>
              </a:solidFill>
            </a:endParaRPr>
          </a:p>
        </p:txBody>
      </p:sp>
      <p:graphicFrame>
        <p:nvGraphicFramePr>
          <p:cNvPr id="12" name="Chart 11"/>
          <p:cNvGraphicFramePr>
            <a:graphicFrameLocks/>
          </p:cNvGraphicFramePr>
          <p:nvPr>
            <p:extLst>
              <p:ext uri="{D42A27DB-BD31-4B8C-83A1-F6EECF244321}">
                <p14:modId xmlns:p14="http://schemas.microsoft.com/office/powerpoint/2010/main" val="362455849"/>
              </p:ext>
            </p:extLst>
          </p:nvPr>
        </p:nvGraphicFramePr>
        <p:xfrm>
          <a:off x="4800600" y="2057400"/>
          <a:ext cx="4154411"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192953123"/>
              </p:ext>
            </p:extLst>
          </p:nvPr>
        </p:nvGraphicFramePr>
        <p:xfrm>
          <a:off x="1435068" y="4367156"/>
          <a:ext cx="7680960" cy="24908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200400" y="2773762"/>
            <a:ext cx="1295400" cy="369332"/>
          </a:xfrm>
          <a:prstGeom prst="rect">
            <a:avLst/>
          </a:prstGeom>
          <a:noFill/>
        </p:spPr>
        <p:txBody>
          <a:bodyPr wrap="square" rtlCol="0">
            <a:spAutoFit/>
          </a:bodyPr>
          <a:lstStyle/>
          <a:p>
            <a:r>
              <a:rPr lang="en-US" b="1" dirty="0" smtClean="0">
                <a:solidFill>
                  <a:srgbClr val="002060"/>
                </a:solidFill>
              </a:rPr>
              <a:t>First-year</a:t>
            </a:r>
            <a:endParaRPr lang="en-US" b="1" dirty="0">
              <a:solidFill>
                <a:srgbClr val="002060"/>
              </a:solidFill>
            </a:endParaRPr>
          </a:p>
        </p:txBody>
      </p:sp>
      <p:sp>
        <p:nvSpPr>
          <p:cNvPr id="14" name="TextBox 13"/>
          <p:cNvSpPr txBox="1"/>
          <p:nvPr/>
        </p:nvSpPr>
        <p:spPr>
          <a:xfrm>
            <a:off x="247650" y="5193268"/>
            <a:ext cx="1028700" cy="369332"/>
          </a:xfrm>
          <a:prstGeom prst="rect">
            <a:avLst/>
          </a:prstGeom>
          <a:noFill/>
        </p:spPr>
        <p:txBody>
          <a:bodyPr wrap="square" rtlCol="0">
            <a:spAutoFit/>
          </a:bodyPr>
          <a:lstStyle/>
          <a:p>
            <a:r>
              <a:rPr lang="en-US" b="1" dirty="0" smtClean="0">
                <a:solidFill>
                  <a:srgbClr val="002060"/>
                </a:solidFill>
              </a:rPr>
              <a:t>Senior</a:t>
            </a:r>
            <a:endParaRPr lang="en-US" b="1" dirty="0">
              <a:solidFill>
                <a:srgbClr val="002060"/>
              </a:solidFill>
            </a:endParaRPr>
          </a:p>
        </p:txBody>
      </p:sp>
    </p:spTree>
    <p:extLst>
      <p:ext uri="{BB962C8B-B14F-4D97-AF65-F5344CB8AC3E}">
        <p14:creationId xmlns:p14="http://schemas.microsoft.com/office/powerpoint/2010/main" val="1823155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P spid="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4495800" cy="1631216"/>
          </a:xfrm>
          <a:prstGeom prst="rect">
            <a:avLst/>
          </a:prstGeom>
          <a:noFill/>
        </p:spPr>
        <p:txBody>
          <a:bodyPr wrap="square" rtlCol="0">
            <a:spAutoFit/>
          </a:bodyPr>
          <a:lstStyle/>
          <a:p>
            <a:r>
              <a:rPr lang="en-US" sz="2000" b="1" dirty="0" smtClean="0">
                <a:solidFill>
                  <a:srgbClr val="7A1A57"/>
                </a:solidFill>
              </a:rPr>
              <a:t>PARTICIPATION BY SELECTED STUDENT CHARACTERISTICS</a:t>
            </a:r>
            <a:endParaRPr lang="en-US" sz="2000" b="1" dirty="0">
              <a:solidFill>
                <a:srgbClr val="7A1A57"/>
              </a:solidFill>
            </a:endParaRPr>
          </a:p>
          <a:p>
            <a:endParaRPr lang="en-US" sz="2000" b="1" dirty="0">
              <a:solidFill>
                <a:srgbClr val="7A1A57"/>
              </a:solidFill>
            </a:endParaRPr>
          </a:p>
          <a:p>
            <a:r>
              <a:rPr lang="en-US" sz="2000" b="1" i="1" dirty="0" smtClean="0">
                <a:solidFill>
                  <a:srgbClr val="002060"/>
                </a:solidFill>
              </a:rPr>
              <a:t>First-Generation Status</a:t>
            </a:r>
            <a:endParaRPr lang="en-US" sz="2000" b="1" i="1" dirty="0">
              <a:solidFill>
                <a:srgbClr val="002060"/>
              </a:solidFill>
            </a:endParaRPr>
          </a:p>
          <a:p>
            <a:endParaRPr lang="en-US" sz="2000" b="1" dirty="0">
              <a:solidFill>
                <a:srgbClr val="7A1A57"/>
              </a:solidFill>
            </a:endParaRPr>
          </a:p>
        </p:txBody>
      </p:sp>
      <p:sp>
        <p:nvSpPr>
          <p:cNvPr id="3" name="TextBox 2"/>
          <p:cNvSpPr txBox="1"/>
          <p:nvPr/>
        </p:nvSpPr>
        <p:spPr>
          <a:xfrm>
            <a:off x="3352800" y="2826631"/>
            <a:ext cx="1295400" cy="369332"/>
          </a:xfrm>
          <a:prstGeom prst="rect">
            <a:avLst/>
          </a:prstGeom>
          <a:noFill/>
        </p:spPr>
        <p:txBody>
          <a:bodyPr wrap="square" rtlCol="0">
            <a:spAutoFit/>
          </a:bodyPr>
          <a:lstStyle/>
          <a:p>
            <a:r>
              <a:rPr lang="en-US" b="1" dirty="0" smtClean="0">
                <a:solidFill>
                  <a:srgbClr val="002060"/>
                </a:solidFill>
              </a:rPr>
              <a:t>First-year</a:t>
            </a:r>
            <a:endParaRPr lang="en-US" b="1" dirty="0">
              <a:solidFill>
                <a:srgbClr val="002060"/>
              </a:solidFill>
            </a:endParaRPr>
          </a:p>
        </p:txBody>
      </p:sp>
      <p:sp>
        <p:nvSpPr>
          <p:cNvPr id="14" name="TextBox 13"/>
          <p:cNvSpPr txBox="1"/>
          <p:nvPr/>
        </p:nvSpPr>
        <p:spPr>
          <a:xfrm>
            <a:off x="457200" y="4953000"/>
            <a:ext cx="1028700" cy="369332"/>
          </a:xfrm>
          <a:prstGeom prst="rect">
            <a:avLst/>
          </a:prstGeom>
          <a:noFill/>
        </p:spPr>
        <p:txBody>
          <a:bodyPr wrap="square" rtlCol="0">
            <a:spAutoFit/>
          </a:bodyPr>
          <a:lstStyle/>
          <a:p>
            <a:r>
              <a:rPr lang="en-US" b="1" dirty="0" smtClean="0">
                <a:solidFill>
                  <a:srgbClr val="002060"/>
                </a:solidFill>
              </a:rPr>
              <a:t>Senior</a:t>
            </a:r>
            <a:endParaRPr lang="en-US" b="1" dirty="0">
              <a:solidFill>
                <a:srgbClr val="002060"/>
              </a:solidFill>
            </a:endParaRPr>
          </a:p>
        </p:txBody>
      </p:sp>
      <p:graphicFrame>
        <p:nvGraphicFramePr>
          <p:cNvPr id="8" name="Chart 7"/>
          <p:cNvGraphicFramePr>
            <a:graphicFrameLocks/>
          </p:cNvGraphicFramePr>
          <p:nvPr>
            <p:extLst>
              <p:ext uri="{D42A27DB-BD31-4B8C-83A1-F6EECF244321}">
                <p14:modId xmlns:p14="http://schemas.microsoft.com/office/powerpoint/2010/main" val="262831291"/>
              </p:ext>
            </p:extLst>
          </p:nvPr>
        </p:nvGraphicFramePr>
        <p:xfrm>
          <a:off x="4800600" y="1868297"/>
          <a:ext cx="41148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764684627"/>
              </p:ext>
            </p:extLst>
          </p:nvPr>
        </p:nvGraphicFramePr>
        <p:xfrm>
          <a:off x="1371600" y="4267200"/>
          <a:ext cx="7680960" cy="251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6289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Graphic spid="8" grpId="0">
        <p:bldAsOne/>
      </p:bldGraphic>
      <p:bldGraphic spid="9"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4495800" cy="1631216"/>
          </a:xfrm>
          <a:prstGeom prst="rect">
            <a:avLst/>
          </a:prstGeom>
          <a:noFill/>
        </p:spPr>
        <p:txBody>
          <a:bodyPr wrap="square" rtlCol="0">
            <a:spAutoFit/>
          </a:bodyPr>
          <a:lstStyle/>
          <a:p>
            <a:r>
              <a:rPr lang="en-US" sz="2000" b="1" dirty="0" smtClean="0">
                <a:solidFill>
                  <a:srgbClr val="7A1A57"/>
                </a:solidFill>
              </a:rPr>
              <a:t>PARTICIPATION BY SELECTED STUDENT CHARACTERISTICS</a:t>
            </a:r>
            <a:endParaRPr lang="en-US" sz="2000" b="1" dirty="0">
              <a:solidFill>
                <a:srgbClr val="7A1A57"/>
              </a:solidFill>
            </a:endParaRPr>
          </a:p>
          <a:p>
            <a:endParaRPr lang="en-US" sz="2000" b="1" dirty="0">
              <a:solidFill>
                <a:srgbClr val="7A1A57"/>
              </a:solidFill>
            </a:endParaRPr>
          </a:p>
          <a:p>
            <a:r>
              <a:rPr lang="en-US" sz="2000" b="1" i="1" dirty="0" smtClean="0">
                <a:solidFill>
                  <a:srgbClr val="002060"/>
                </a:solidFill>
              </a:rPr>
              <a:t>Residence</a:t>
            </a:r>
            <a:endParaRPr lang="en-US" sz="2000" b="1" i="1" dirty="0">
              <a:solidFill>
                <a:srgbClr val="002060"/>
              </a:solidFill>
            </a:endParaRPr>
          </a:p>
          <a:p>
            <a:endParaRPr lang="en-US" sz="2000" b="1" dirty="0">
              <a:solidFill>
                <a:srgbClr val="7A1A57"/>
              </a:solidFill>
            </a:endParaRPr>
          </a:p>
        </p:txBody>
      </p:sp>
      <p:sp>
        <p:nvSpPr>
          <p:cNvPr id="14" name="TextBox 13"/>
          <p:cNvSpPr txBox="1"/>
          <p:nvPr/>
        </p:nvSpPr>
        <p:spPr>
          <a:xfrm>
            <a:off x="381000" y="3886200"/>
            <a:ext cx="1028700" cy="369332"/>
          </a:xfrm>
          <a:prstGeom prst="rect">
            <a:avLst/>
          </a:prstGeom>
          <a:noFill/>
        </p:spPr>
        <p:txBody>
          <a:bodyPr wrap="square" rtlCol="0">
            <a:spAutoFit/>
          </a:bodyPr>
          <a:lstStyle/>
          <a:p>
            <a:r>
              <a:rPr lang="en-US" b="1" dirty="0" smtClean="0">
                <a:solidFill>
                  <a:srgbClr val="002060"/>
                </a:solidFill>
              </a:rPr>
              <a:t>Senior</a:t>
            </a:r>
            <a:endParaRPr lang="en-US" b="1" dirty="0">
              <a:solidFill>
                <a:srgbClr val="002060"/>
              </a:solidFill>
            </a:endParaRPr>
          </a:p>
        </p:txBody>
      </p:sp>
      <p:graphicFrame>
        <p:nvGraphicFramePr>
          <p:cNvPr id="10" name="Chart 9"/>
          <p:cNvGraphicFramePr>
            <a:graphicFrameLocks/>
          </p:cNvGraphicFramePr>
          <p:nvPr>
            <p:extLst>
              <p:ext uri="{D42A27DB-BD31-4B8C-83A1-F6EECF244321}">
                <p14:modId xmlns:p14="http://schemas.microsoft.com/office/powerpoint/2010/main" val="582804696"/>
              </p:ext>
            </p:extLst>
          </p:nvPr>
        </p:nvGraphicFramePr>
        <p:xfrm>
          <a:off x="1371600" y="3229094"/>
          <a:ext cx="7680960" cy="2562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25046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0"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9144000" cy="400110"/>
          </a:xfrm>
          <a:prstGeom prst="rect">
            <a:avLst/>
          </a:prstGeom>
          <a:noFill/>
        </p:spPr>
        <p:txBody>
          <a:bodyPr wrap="square" rtlCol="0">
            <a:spAutoFit/>
          </a:bodyPr>
          <a:lstStyle/>
          <a:p>
            <a:r>
              <a:rPr lang="en-US" sz="2000" b="1" dirty="0">
                <a:solidFill>
                  <a:srgbClr val="7A1A57"/>
                </a:solidFill>
              </a:rPr>
              <a:t>TRACKING PARTICIPATION ACROSS YEARS: </a:t>
            </a:r>
            <a:r>
              <a:rPr lang="en-US" sz="2000" b="1" dirty="0" smtClean="0">
                <a:solidFill>
                  <a:srgbClr val="002060"/>
                </a:solidFill>
              </a:rPr>
              <a:t>First-year—2014-2017</a:t>
            </a:r>
            <a:endParaRPr lang="en-US" sz="2000" b="1" dirty="0">
              <a:solidFill>
                <a:srgbClr val="002060"/>
              </a:solidFill>
            </a:endParaRPr>
          </a:p>
        </p:txBody>
      </p:sp>
      <p:pic>
        <p:nvPicPr>
          <p:cNvPr id="3" name="Picture 2"/>
          <p:cNvPicPr>
            <a:picLocks noChangeAspect="1"/>
          </p:cNvPicPr>
          <p:nvPr/>
        </p:nvPicPr>
        <p:blipFill rotWithShape="1">
          <a:blip r:embed="rId2"/>
          <a:srcRect t="9176"/>
          <a:stretch/>
        </p:blipFill>
        <p:spPr>
          <a:xfrm>
            <a:off x="1772" y="2362200"/>
            <a:ext cx="9144000" cy="3016997"/>
          </a:xfrm>
          <a:prstGeom prst="rect">
            <a:avLst/>
          </a:prstGeom>
        </p:spPr>
      </p:pic>
    </p:spTree>
    <p:extLst>
      <p:ext uri="{BB962C8B-B14F-4D97-AF65-F5344CB8AC3E}">
        <p14:creationId xmlns:p14="http://schemas.microsoft.com/office/powerpoint/2010/main" val="3631216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 Participation at Manchester</a:t>
            </a:r>
            <a:endParaRPr lang="en-US" dirty="0"/>
          </a:p>
        </p:txBody>
      </p:sp>
      <p:sp>
        <p:nvSpPr>
          <p:cNvPr id="4" name="TextBox 3"/>
          <p:cNvSpPr txBox="1"/>
          <p:nvPr/>
        </p:nvSpPr>
        <p:spPr>
          <a:xfrm>
            <a:off x="0" y="1524000"/>
            <a:ext cx="8839200" cy="400110"/>
          </a:xfrm>
          <a:prstGeom prst="rect">
            <a:avLst/>
          </a:prstGeom>
          <a:noFill/>
        </p:spPr>
        <p:txBody>
          <a:bodyPr wrap="square" rtlCol="0">
            <a:spAutoFit/>
          </a:bodyPr>
          <a:lstStyle/>
          <a:p>
            <a:r>
              <a:rPr lang="en-US" sz="2000" b="1" dirty="0" smtClean="0">
                <a:solidFill>
                  <a:srgbClr val="7A1A57"/>
                </a:solidFill>
              </a:rPr>
              <a:t>TRACKING PARTICIPATION ACROSS YEARS:  </a:t>
            </a:r>
            <a:r>
              <a:rPr lang="en-US" sz="2000" b="1" dirty="0" smtClean="0">
                <a:solidFill>
                  <a:srgbClr val="002060"/>
                </a:solidFill>
              </a:rPr>
              <a:t>Seniors—2014-2017</a:t>
            </a:r>
            <a:endParaRPr lang="en-US" sz="2000" b="1" dirty="0">
              <a:solidFill>
                <a:srgbClr val="002060"/>
              </a:solidFill>
            </a:endParaRPr>
          </a:p>
        </p:txBody>
      </p:sp>
      <p:pic>
        <p:nvPicPr>
          <p:cNvPr id="5" name="Picture 4"/>
          <p:cNvPicPr>
            <a:picLocks noChangeAspect="1"/>
          </p:cNvPicPr>
          <p:nvPr/>
        </p:nvPicPr>
        <p:blipFill rotWithShape="1">
          <a:blip r:embed="rId2"/>
          <a:srcRect t="5136" b="49429"/>
          <a:stretch/>
        </p:blipFill>
        <p:spPr>
          <a:xfrm>
            <a:off x="0" y="1905000"/>
            <a:ext cx="9144000" cy="3012310"/>
          </a:xfrm>
          <a:prstGeom prst="rect">
            <a:avLst/>
          </a:prstGeom>
        </p:spPr>
      </p:pic>
      <p:pic>
        <p:nvPicPr>
          <p:cNvPr id="7" name="Picture 6"/>
          <p:cNvPicPr>
            <a:picLocks noChangeAspect="1"/>
          </p:cNvPicPr>
          <p:nvPr/>
        </p:nvPicPr>
        <p:blipFill rotWithShape="1">
          <a:blip r:embed="rId2"/>
          <a:srcRect t="51786" b="11435"/>
          <a:stretch/>
        </p:blipFill>
        <p:spPr>
          <a:xfrm>
            <a:off x="5316" y="4419600"/>
            <a:ext cx="9144000" cy="2438400"/>
          </a:xfrm>
          <a:prstGeom prst="rect">
            <a:avLst/>
          </a:prstGeom>
        </p:spPr>
      </p:pic>
      <p:sp>
        <p:nvSpPr>
          <p:cNvPr id="8" name="Rounded Rectangle 7"/>
          <p:cNvSpPr/>
          <p:nvPr/>
        </p:nvSpPr>
        <p:spPr>
          <a:xfrm>
            <a:off x="6248400" y="1905000"/>
            <a:ext cx="2895600" cy="2362200"/>
          </a:xfrm>
          <a:prstGeom prst="roundRect">
            <a:avLst>
              <a:gd name="adj" fmla="val 8286"/>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5316" y="4457700"/>
            <a:ext cx="2895600" cy="2362200"/>
          </a:xfrm>
          <a:prstGeom prst="roundRect">
            <a:avLst>
              <a:gd name="adj" fmla="val 8286"/>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817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14738"/>
            <a:ext cx="7239000" cy="2057262"/>
          </a:xfrm>
        </p:spPr>
        <p:txBody>
          <a:bodyPr/>
          <a:lstStyle/>
          <a:p>
            <a:r>
              <a:rPr lang="en-US" dirty="0" smtClean="0"/>
              <a:t>Part III – </a:t>
            </a:r>
            <a:br>
              <a:rPr lang="en-US" dirty="0" smtClean="0"/>
            </a:br>
            <a:r>
              <a:rPr lang="en-US" dirty="0" smtClean="0"/>
              <a:t>Applications at Manchester university</a:t>
            </a:r>
            <a:endParaRPr lang="en-US" dirty="0"/>
          </a:p>
        </p:txBody>
      </p:sp>
    </p:spTree>
    <p:extLst>
      <p:ext uri="{BB962C8B-B14F-4D97-AF65-F5344CB8AC3E}">
        <p14:creationId xmlns:p14="http://schemas.microsoft.com/office/powerpoint/2010/main" val="369385571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11045"/>
            <a:ext cx="8001000" cy="1143000"/>
          </a:xfrm>
        </p:spPr>
        <p:txBody>
          <a:bodyPr/>
          <a:lstStyle/>
          <a:p>
            <a:r>
              <a:rPr lang="en-US" dirty="0" smtClean="0"/>
              <a:t>Eight Key Elements of High-Impact Practices</a:t>
            </a:r>
            <a:endParaRPr lang="en-US" dirty="0"/>
          </a:p>
        </p:txBody>
      </p:sp>
      <p:sp>
        <p:nvSpPr>
          <p:cNvPr id="4" name="Content Placeholder 3"/>
          <p:cNvSpPr>
            <a:spLocks noGrp="1"/>
          </p:cNvSpPr>
          <p:nvPr>
            <p:ph idx="1"/>
          </p:nvPr>
        </p:nvSpPr>
        <p:spPr>
          <a:xfrm>
            <a:off x="152400" y="1524000"/>
            <a:ext cx="8686800" cy="5181600"/>
          </a:xfrm>
        </p:spPr>
        <p:txBody>
          <a:bodyPr/>
          <a:lstStyle/>
          <a:p>
            <a:pPr marL="457200" indent="-457200">
              <a:spcBef>
                <a:spcPts val="300"/>
              </a:spcBef>
              <a:buAutoNum type="arabicPeriod"/>
            </a:pPr>
            <a:r>
              <a:rPr lang="en-US" sz="2400" dirty="0" smtClean="0">
                <a:solidFill>
                  <a:schemeClr val="accent6">
                    <a:lumMod val="75000"/>
                  </a:schemeClr>
                </a:solidFill>
              </a:rPr>
              <a:t>Performance expectations set high</a:t>
            </a:r>
          </a:p>
          <a:p>
            <a:pPr marL="457200" indent="-457200">
              <a:spcBef>
                <a:spcPts val="300"/>
              </a:spcBef>
              <a:buAutoNum type="arabicPeriod"/>
            </a:pPr>
            <a:r>
              <a:rPr lang="en-US" sz="2400" dirty="0" smtClean="0">
                <a:solidFill>
                  <a:schemeClr val="accent6">
                    <a:lumMod val="75000"/>
                  </a:schemeClr>
                </a:solidFill>
              </a:rPr>
              <a:t>Significant investment of time &amp; effort by students over extended period of time</a:t>
            </a:r>
          </a:p>
          <a:p>
            <a:pPr marL="457200" indent="-457200">
              <a:spcBef>
                <a:spcPts val="300"/>
              </a:spcBef>
              <a:buAutoNum type="arabicPeriod"/>
            </a:pPr>
            <a:r>
              <a:rPr lang="en-US" sz="2400" dirty="0">
                <a:solidFill>
                  <a:schemeClr val="accent6">
                    <a:lumMod val="75000"/>
                  </a:schemeClr>
                </a:solidFill>
              </a:rPr>
              <a:t>I</a:t>
            </a:r>
            <a:r>
              <a:rPr lang="en-US" sz="2400" dirty="0" smtClean="0">
                <a:solidFill>
                  <a:schemeClr val="accent6">
                    <a:lumMod val="75000"/>
                  </a:schemeClr>
                </a:solidFill>
              </a:rPr>
              <a:t>nteractions with faculty &amp; peers about substantive matters</a:t>
            </a:r>
          </a:p>
          <a:p>
            <a:pPr marL="457200" indent="-457200">
              <a:spcBef>
                <a:spcPts val="300"/>
              </a:spcBef>
              <a:buAutoNum type="arabicPeriod"/>
            </a:pPr>
            <a:r>
              <a:rPr lang="en-US" sz="2400" dirty="0" smtClean="0">
                <a:solidFill>
                  <a:schemeClr val="accent6">
                    <a:lumMod val="75000"/>
                  </a:schemeClr>
                </a:solidFill>
              </a:rPr>
              <a:t>Experiences with diversity—students exposed to and must connect with people &amp; circumstances different from familiar</a:t>
            </a:r>
          </a:p>
          <a:p>
            <a:pPr marL="457200" indent="-457200">
              <a:spcBef>
                <a:spcPts val="300"/>
              </a:spcBef>
              <a:buAutoNum type="arabicPeriod"/>
            </a:pPr>
            <a:r>
              <a:rPr lang="en-US" sz="2400" dirty="0" smtClean="0">
                <a:solidFill>
                  <a:schemeClr val="accent6">
                    <a:lumMod val="75000"/>
                  </a:schemeClr>
                </a:solidFill>
              </a:rPr>
              <a:t>Frequent, timely, and constructive feedback</a:t>
            </a:r>
          </a:p>
          <a:p>
            <a:pPr marL="457200" indent="-457200">
              <a:spcBef>
                <a:spcPts val="300"/>
              </a:spcBef>
              <a:buAutoNum type="arabicPeriod"/>
            </a:pPr>
            <a:r>
              <a:rPr lang="en-US" sz="2400" dirty="0" smtClean="0">
                <a:solidFill>
                  <a:schemeClr val="accent6">
                    <a:lumMod val="75000"/>
                  </a:schemeClr>
                </a:solidFill>
              </a:rPr>
              <a:t>Structured opportunities to reflect &amp; integrate</a:t>
            </a:r>
          </a:p>
          <a:p>
            <a:pPr marL="457200" indent="-457200">
              <a:spcBef>
                <a:spcPts val="300"/>
              </a:spcBef>
              <a:buAutoNum type="arabicPeriod"/>
            </a:pPr>
            <a:r>
              <a:rPr lang="en-US" sz="2400" dirty="0" smtClean="0">
                <a:solidFill>
                  <a:schemeClr val="accent6">
                    <a:lumMod val="75000"/>
                  </a:schemeClr>
                </a:solidFill>
              </a:rPr>
              <a:t>Opportunities to discover relevance of learning through real-world applications</a:t>
            </a:r>
          </a:p>
          <a:p>
            <a:pPr marL="457200" indent="-457200">
              <a:spcBef>
                <a:spcPts val="300"/>
              </a:spcBef>
              <a:buAutoNum type="arabicPeriod"/>
            </a:pPr>
            <a:r>
              <a:rPr lang="en-US" sz="2400" dirty="0" smtClean="0">
                <a:solidFill>
                  <a:schemeClr val="accent6">
                    <a:lumMod val="75000"/>
                  </a:schemeClr>
                </a:solidFill>
              </a:rPr>
              <a:t>Public demonstration of competence</a:t>
            </a:r>
          </a:p>
          <a:p>
            <a:pPr algn="r"/>
            <a:endParaRPr lang="en-US" sz="1200" b="0" dirty="0" smtClean="0">
              <a:solidFill>
                <a:schemeClr val="accent6">
                  <a:lumMod val="75000"/>
                </a:schemeClr>
              </a:solidFill>
            </a:endParaRPr>
          </a:p>
          <a:p>
            <a:pPr marL="182563" indent="-182563"/>
            <a:r>
              <a:rPr lang="en-US" sz="1200" b="0" dirty="0" smtClean="0">
                <a:solidFill>
                  <a:schemeClr val="accent6">
                    <a:lumMod val="75000"/>
                  </a:schemeClr>
                </a:solidFill>
              </a:rPr>
              <a:t>Kuh</a:t>
            </a:r>
            <a:r>
              <a:rPr lang="en-US" sz="1200" b="0" dirty="0">
                <a:solidFill>
                  <a:schemeClr val="accent6">
                    <a:lumMod val="75000"/>
                  </a:schemeClr>
                </a:solidFill>
              </a:rPr>
              <a:t>, G. D., O’Donnell, K., &amp; Reed, S. (2013). </a:t>
            </a:r>
            <a:r>
              <a:rPr lang="en-US" sz="1200" b="0" i="1" dirty="0">
                <a:solidFill>
                  <a:schemeClr val="accent6">
                    <a:lumMod val="75000"/>
                  </a:schemeClr>
                </a:solidFill>
              </a:rPr>
              <a:t>Ensuring quality and taking high-impact practices to scale. </a:t>
            </a:r>
            <a:r>
              <a:rPr lang="en-US" sz="1200" b="0" dirty="0">
                <a:solidFill>
                  <a:schemeClr val="accent6">
                    <a:lumMod val="75000"/>
                  </a:schemeClr>
                </a:solidFill>
              </a:rPr>
              <a:t>Washington, D.C.: Association of American Colleges and Universities.</a:t>
            </a:r>
          </a:p>
          <a:p>
            <a:pPr marL="457200" indent="-457200">
              <a:buAutoNum type="arabicPeriod"/>
            </a:pPr>
            <a:endParaRPr lang="en-US" sz="2000" dirty="0">
              <a:solidFill>
                <a:schemeClr val="accent6">
                  <a:lumMod val="75000"/>
                </a:schemeClr>
              </a:solidFill>
            </a:endParaRPr>
          </a:p>
        </p:txBody>
      </p:sp>
    </p:spTree>
    <p:extLst>
      <p:ext uri="{BB962C8B-B14F-4D97-AF65-F5344CB8AC3E}">
        <p14:creationId xmlns:p14="http://schemas.microsoft.com/office/powerpoint/2010/main" val="525611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Focus on Student Engagement</a:t>
            </a:r>
            <a:endParaRPr lang="en-US" dirty="0"/>
          </a:p>
        </p:txBody>
      </p:sp>
      <p:sp>
        <p:nvSpPr>
          <p:cNvPr id="3" name="Content Placeholder 2"/>
          <p:cNvSpPr>
            <a:spLocks noGrp="1"/>
          </p:cNvSpPr>
          <p:nvPr>
            <p:ph idx="1"/>
          </p:nvPr>
        </p:nvSpPr>
        <p:spPr>
          <a:xfrm>
            <a:off x="228600" y="1447800"/>
            <a:ext cx="6248400" cy="5257800"/>
          </a:xfrm>
        </p:spPr>
        <p:txBody>
          <a:bodyPr/>
          <a:lstStyle/>
          <a:p>
            <a:pPr marL="0" indent="0">
              <a:buNone/>
            </a:pPr>
            <a:r>
              <a:rPr lang="en-US" i="1" dirty="0" smtClean="0"/>
              <a:t>Student engagement </a:t>
            </a:r>
            <a:r>
              <a:rPr lang="en-US" dirty="0" smtClean="0"/>
              <a:t>is a domain of constructs representing two critical features of collegiate quality and student success. </a:t>
            </a:r>
            <a:br>
              <a:rPr lang="en-US" dirty="0" smtClean="0"/>
            </a:br>
            <a:endParaRPr lang="en-US" sz="1050" dirty="0" smtClean="0"/>
          </a:p>
          <a:p>
            <a:pPr marL="857250" lvl="1" indent="-400050">
              <a:buClrTx/>
              <a:buFont typeface="+mj-lt"/>
              <a:buAutoNum type="arabicPeriod"/>
            </a:pPr>
            <a:r>
              <a:rPr lang="en-US" sz="2400" dirty="0" smtClean="0">
                <a:solidFill>
                  <a:schemeClr val="accent2">
                    <a:lumMod val="40000"/>
                    <a:lumOff val="60000"/>
                  </a:schemeClr>
                </a:solidFill>
              </a:rPr>
              <a:t>The amount of time and effort students put into educationally purposeful activities, and</a:t>
            </a:r>
            <a:br>
              <a:rPr lang="en-US" sz="2400" dirty="0" smtClean="0">
                <a:solidFill>
                  <a:schemeClr val="accent2">
                    <a:lumMod val="40000"/>
                    <a:lumOff val="60000"/>
                  </a:schemeClr>
                </a:solidFill>
              </a:rPr>
            </a:br>
            <a:endParaRPr lang="en-US" sz="1400" dirty="0" smtClean="0">
              <a:solidFill>
                <a:schemeClr val="accent2">
                  <a:lumMod val="40000"/>
                  <a:lumOff val="60000"/>
                </a:schemeClr>
              </a:solidFill>
            </a:endParaRPr>
          </a:p>
          <a:p>
            <a:pPr marL="857250" lvl="1" indent="-400050">
              <a:buClrTx/>
              <a:buFont typeface="+mj-lt"/>
              <a:buAutoNum type="arabicPeriod"/>
            </a:pPr>
            <a:r>
              <a:rPr lang="en-US" sz="2400" dirty="0" smtClean="0">
                <a:solidFill>
                  <a:schemeClr val="accent2">
                    <a:lumMod val="40000"/>
                    <a:lumOff val="60000"/>
                  </a:schemeClr>
                </a:solidFill>
              </a:rPr>
              <a:t>How the institution organizes the curriculum and other learning opportunities to get students to participate in such activities.</a:t>
            </a:r>
          </a:p>
        </p:txBody>
      </p:sp>
      <p:pic>
        <p:nvPicPr>
          <p:cNvPr id="2" name="Picture 1"/>
          <p:cNvPicPr>
            <a:picLocks noChangeAspect="1"/>
          </p:cNvPicPr>
          <p:nvPr/>
        </p:nvPicPr>
        <p:blipFill>
          <a:blip r:embed="rId2"/>
          <a:stretch>
            <a:fillRect/>
          </a:stretch>
        </p:blipFill>
        <p:spPr>
          <a:xfrm rot="190984">
            <a:off x="6214817" y="1603629"/>
            <a:ext cx="2971442" cy="3718036"/>
          </a:xfrm>
          <a:prstGeom prst="rect">
            <a:avLst/>
          </a:prstGeom>
        </p:spPr>
      </p:pic>
      <p:sp>
        <p:nvSpPr>
          <p:cNvPr id="5" name="TextBox 4"/>
          <p:cNvSpPr txBox="1"/>
          <p:nvPr/>
        </p:nvSpPr>
        <p:spPr>
          <a:xfrm>
            <a:off x="6172200" y="5237705"/>
            <a:ext cx="2856722" cy="1292662"/>
          </a:xfrm>
          <a:prstGeom prst="rect">
            <a:avLst/>
          </a:prstGeom>
          <a:solidFill>
            <a:srgbClr val="F2B800"/>
          </a:solidFill>
        </p:spPr>
        <p:txBody>
          <a:bodyPr wrap="square" rtlCol="0">
            <a:spAutoFit/>
          </a:bodyPr>
          <a:lstStyle/>
          <a:p>
            <a:pPr algn="ctr"/>
            <a:r>
              <a:rPr lang="en-US" sz="2000" dirty="0">
                <a:latin typeface="+mn-lt"/>
              </a:rPr>
              <a:t>T</a:t>
            </a:r>
            <a:r>
              <a:rPr lang="en-US" sz="2000" dirty="0" smtClean="0">
                <a:latin typeface="+mn-lt"/>
              </a:rPr>
              <a:t>o acquaint your colleagues with student engagement…see</a:t>
            </a:r>
          </a:p>
          <a:p>
            <a:pPr algn="ctr"/>
            <a:r>
              <a:rPr lang="en-US" i="1" dirty="0" smtClean="0">
                <a:latin typeface="+mn-lt"/>
              </a:rPr>
              <a:t>Change</a:t>
            </a:r>
            <a:r>
              <a:rPr lang="en-US" dirty="0" smtClean="0">
                <a:latin typeface="+mn-lt"/>
              </a:rPr>
              <a:t>, 2013</a:t>
            </a:r>
            <a:endParaRPr lang="en-US" dirty="0">
              <a:latin typeface="+mn-lt"/>
            </a:endParaRPr>
          </a:p>
        </p:txBody>
      </p:sp>
    </p:spTree>
    <p:extLst>
      <p:ext uri="{BB962C8B-B14F-4D97-AF65-F5344CB8AC3E}">
        <p14:creationId xmlns:p14="http://schemas.microsoft.com/office/powerpoint/2010/main" val="3461730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mph" presetSubtype="0" fill="hold" nodeType="clickEffect">
                                  <p:stCondLst>
                                    <p:cond delay="0"/>
                                  </p:stCondLst>
                                  <p:childTnLst>
                                    <p:animClr clrSpc="rgb" dir="cw">
                                      <p:cBhvr override="childStyle">
                                        <p:cTn id="14" dur="500" fill="hold"/>
                                        <p:tgtEl>
                                          <p:spTgt spid="3">
                                            <p:txEl>
                                              <p:pRg st="1" end="1"/>
                                            </p:txEl>
                                          </p:spTgt>
                                        </p:tgtEl>
                                        <p:attrNameLst>
                                          <p:attrName>style.color</p:attrName>
                                        </p:attrNameLst>
                                      </p:cBhvr>
                                      <p:to>
                                        <a:srgbClr val="7A1A57"/>
                                      </p:to>
                                    </p:animClr>
                                    <p:animClr clrSpc="rgb" dir="cw">
                                      <p:cBhvr>
                                        <p:cTn id="15" dur="500" fill="hold"/>
                                        <p:tgtEl>
                                          <p:spTgt spid="3">
                                            <p:txEl>
                                              <p:pRg st="1" end="1"/>
                                            </p:txEl>
                                          </p:spTgt>
                                        </p:tgtEl>
                                        <p:attrNameLst>
                                          <p:attrName>fillcolor</p:attrName>
                                        </p:attrNameLst>
                                      </p:cBhvr>
                                      <p:to>
                                        <a:srgbClr val="7A1A57"/>
                                      </p:to>
                                    </p:animClr>
                                    <p:set>
                                      <p:cBhvr>
                                        <p:cTn id="16" dur="500" fill="hold"/>
                                        <p:tgtEl>
                                          <p:spTgt spid="3">
                                            <p:txEl>
                                              <p:pRg st="1" end="1"/>
                                            </p:txEl>
                                          </p:spTgt>
                                        </p:tgtEl>
                                        <p:attrNameLst>
                                          <p:attrName>fill.type</p:attrName>
                                        </p:attrNameLst>
                                      </p:cBhvr>
                                      <p:to>
                                        <p:strVal val="solid"/>
                                      </p:to>
                                    </p:set>
                                    <p:set>
                                      <p:cBhvr>
                                        <p:cTn id="17" dur="500" fill="hold"/>
                                        <p:tgtEl>
                                          <p:spTgt spid="3">
                                            <p:txEl>
                                              <p:pRg st="1" end="1"/>
                                            </p:txEl>
                                          </p:spTgt>
                                        </p:tgtEl>
                                        <p:attrNameLst>
                                          <p:attrName>fill.on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19" presetClass="emph" presetSubtype="0" fill="hold" nodeType="clickEffect">
                                  <p:stCondLst>
                                    <p:cond delay="0"/>
                                  </p:stCondLst>
                                  <p:childTnLst>
                                    <p:animClr clrSpc="rgb" dir="cw">
                                      <p:cBhvr override="childStyle">
                                        <p:cTn id="21" dur="500" fill="hold"/>
                                        <p:tgtEl>
                                          <p:spTgt spid="3">
                                            <p:txEl>
                                              <p:pRg st="2" end="2"/>
                                            </p:txEl>
                                          </p:spTgt>
                                        </p:tgtEl>
                                        <p:attrNameLst>
                                          <p:attrName>style.color</p:attrName>
                                        </p:attrNameLst>
                                      </p:cBhvr>
                                      <p:to>
                                        <a:srgbClr val="7A1A57"/>
                                      </p:to>
                                    </p:animClr>
                                    <p:animClr clrSpc="rgb" dir="cw">
                                      <p:cBhvr>
                                        <p:cTn id="22" dur="500" fill="hold"/>
                                        <p:tgtEl>
                                          <p:spTgt spid="3">
                                            <p:txEl>
                                              <p:pRg st="2" end="2"/>
                                            </p:txEl>
                                          </p:spTgt>
                                        </p:tgtEl>
                                        <p:attrNameLst>
                                          <p:attrName>fillcolor</p:attrName>
                                        </p:attrNameLst>
                                      </p:cBhvr>
                                      <p:to>
                                        <a:srgbClr val="7A1A57"/>
                                      </p:to>
                                    </p:animClr>
                                    <p:set>
                                      <p:cBhvr>
                                        <p:cTn id="23" dur="500" fill="hold"/>
                                        <p:tgtEl>
                                          <p:spTgt spid="3">
                                            <p:txEl>
                                              <p:pRg st="2" end="2"/>
                                            </p:txEl>
                                          </p:spTgt>
                                        </p:tgtEl>
                                        <p:attrNameLst>
                                          <p:attrName>fill.type</p:attrName>
                                        </p:attrNameLst>
                                      </p:cBhvr>
                                      <p:to>
                                        <p:strVal val="solid"/>
                                      </p:to>
                                    </p:set>
                                    <p:set>
                                      <p:cBhvr>
                                        <p:cTn id="24"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11044"/>
            <a:ext cx="9159433" cy="1412955"/>
          </a:xfrm>
        </p:spPr>
        <p:txBody>
          <a:bodyPr/>
          <a:lstStyle/>
          <a:p>
            <a:pPr algn="ctr"/>
            <a:r>
              <a:rPr lang="en-US" sz="4000" dirty="0" smtClean="0">
                <a:solidFill>
                  <a:schemeClr val="tx1"/>
                </a:solidFill>
              </a:rPr>
              <a:t>Discuss with Colleagues from a Different Department or Unit</a:t>
            </a:r>
            <a:endParaRPr lang="en-US" sz="4000" dirty="0">
              <a:solidFill>
                <a:schemeClr val="tx1"/>
              </a:solidFill>
            </a:endParaRPr>
          </a:p>
        </p:txBody>
      </p:sp>
      <p:sp>
        <p:nvSpPr>
          <p:cNvPr id="3" name="Content Placeholder 2"/>
          <p:cNvSpPr>
            <a:spLocks noGrp="1"/>
          </p:cNvSpPr>
          <p:nvPr>
            <p:ph idx="1"/>
          </p:nvPr>
        </p:nvSpPr>
        <p:spPr>
          <a:xfrm>
            <a:off x="304800" y="1888736"/>
            <a:ext cx="4108215" cy="4816864"/>
          </a:xfrm>
        </p:spPr>
        <p:txBody>
          <a:bodyPr/>
          <a:lstStyle/>
          <a:p>
            <a:pPr marL="457200" indent="-457200">
              <a:buClrTx/>
              <a:buFont typeface="Wingdings" charset="2"/>
              <a:buChar char="q"/>
            </a:pPr>
            <a:r>
              <a:rPr lang="en-US" b="1" dirty="0" smtClean="0">
                <a:solidFill>
                  <a:schemeClr val="tx1"/>
                </a:solidFill>
                <a:latin typeface="Calibri" charset="0"/>
                <a:ea typeface="Calibri" charset="0"/>
                <a:cs typeface="Calibri" charset="0"/>
              </a:rPr>
              <a:t>What is on your HIP agenda?</a:t>
            </a:r>
          </a:p>
          <a:p>
            <a:pPr marL="457200" indent="-457200">
              <a:buClrTx/>
              <a:buFont typeface="Wingdings" charset="2"/>
              <a:buChar char="q"/>
            </a:pPr>
            <a:r>
              <a:rPr lang="en-US" b="1" dirty="0" smtClean="0">
                <a:solidFill>
                  <a:schemeClr val="tx1"/>
                </a:solidFill>
                <a:latin typeface="Calibri" charset="0"/>
                <a:ea typeface="Calibri" charset="0"/>
                <a:cs typeface="Calibri" charset="0"/>
              </a:rPr>
              <a:t>How are you currently assessing HIPs? What data sources are used?</a:t>
            </a:r>
          </a:p>
          <a:p>
            <a:pPr marL="457200" indent="-457200">
              <a:buClrTx/>
              <a:buFont typeface="Wingdings" charset="2"/>
              <a:buChar char="q"/>
            </a:pPr>
            <a:r>
              <a:rPr lang="en-US" b="1" dirty="0" smtClean="0">
                <a:solidFill>
                  <a:schemeClr val="tx1"/>
                </a:solidFill>
                <a:latin typeface="Calibri" charset="0"/>
                <a:ea typeface="Calibri" charset="0"/>
                <a:cs typeface="Calibri" charset="0"/>
              </a:rPr>
              <a:t>How can you more effectively engage underserved students in HIPs? (low SES, first-generation, etc.)</a:t>
            </a:r>
            <a:endParaRPr lang="en-US" b="1" dirty="0">
              <a:solidFill>
                <a:schemeClr val="tx1"/>
              </a:solidFill>
              <a:latin typeface="Calibri" charset="0"/>
              <a:ea typeface="Calibri" charset="0"/>
              <a:cs typeface="Calibri" charset="0"/>
            </a:endParaRPr>
          </a:p>
        </p:txBody>
      </p:sp>
      <p:pic>
        <p:nvPicPr>
          <p:cNvPr id="4" name="Picture 3"/>
          <p:cNvPicPr>
            <a:picLocks noChangeAspect="1"/>
          </p:cNvPicPr>
          <p:nvPr/>
        </p:nvPicPr>
        <p:blipFill>
          <a:blip r:embed="rId2"/>
          <a:stretch>
            <a:fillRect/>
          </a:stretch>
        </p:blipFill>
        <p:spPr>
          <a:xfrm rot="475682">
            <a:off x="4751433" y="2082537"/>
            <a:ext cx="4034742" cy="1618956"/>
          </a:xfrm>
          <a:prstGeom prst="rect">
            <a:avLst/>
          </a:prstGeom>
        </p:spPr>
      </p:pic>
      <p:pic>
        <p:nvPicPr>
          <p:cNvPr id="6" name="Picture 5"/>
          <p:cNvPicPr>
            <a:picLocks noChangeAspect="1"/>
          </p:cNvPicPr>
          <p:nvPr/>
        </p:nvPicPr>
        <p:blipFill>
          <a:blip r:embed="rId3"/>
          <a:stretch>
            <a:fillRect/>
          </a:stretch>
        </p:blipFill>
        <p:spPr>
          <a:xfrm rot="21202555">
            <a:off x="4563724" y="3741005"/>
            <a:ext cx="4445000" cy="2870200"/>
          </a:xfrm>
          <a:prstGeom prst="rect">
            <a:avLst/>
          </a:prstGeom>
        </p:spPr>
      </p:pic>
    </p:spTree>
    <p:extLst>
      <p:ext uri="{BB962C8B-B14F-4D97-AF65-F5344CB8AC3E}">
        <p14:creationId xmlns:p14="http://schemas.microsoft.com/office/powerpoint/2010/main" val="11473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Wisdom from Users: </a:t>
            </a:r>
            <a:br>
              <a:rPr lang="en-US" dirty="0" smtClean="0"/>
            </a:br>
            <a:r>
              <a:rPr lang="en-US" dirty="0" smtClean="0"/>
              <a:t>Moving from Data to Action</a:t>
            </a:r>
            <a:endParaRPr lang="en-US" dirty="0"/>
          </a:p>
        </p:txBody>
      </p:sp>
      <p:sp>
        <p:nvSpPr>
          <p:cNvPr id="50182" name="TextBox 4"/>
          <p:cNvSpPr txBox="1">
            <a:spLocks noChangeArrowheads="1"/>
          </p:cNvSpPr>
          <p:nvPr/>
        </p:nvSpPr>
        <p:spPr bwMode="auto">
          <a:xfrm>
            <a:off x="2819400" y="6044625"/>
            <a:ext cx="6172200" cy="584775"/>
          </a:xfrm>
          <a:prstGeom prst="rect">
            <a:avLst/>
          </a:prstGeom>
          <a:noFill/>
          <a:ln w="9525">
            <a:noFill/>
            <a:miter lim="800000"/>
            <a:headEnd/>
            <a:tailEnd/>
          </a:ln>
        </p:spPr>
        <p:txBody>
          <a:bodyPr wrap="square">
            <a:spAutoFit/>
          </a:bodyPr>
          <a:lstStyle/>
          <a:p>
            <a:r>
              <a:rPr lang="en-US" sz="1600" dirty="0">
                <a:latin typeface="+mj-lt"/>
              </a:rPr>
              <a:t>Source: Kinzie, J. &amp; Pennipede, B. (2009). Converting engagement results into action. </a:t>
            </a:r>
            <a:r>
              <a:rPr lang="en-US" sz="1600" i="1" dirty="0">
                <a:latin typeface="+mj-lt"/>
              </a:rPr>
              <a:t>New Directions for Institutional Research</a:t>
            </a:r>
          </a:p>
        </p:txBody>
      </p:sp>
      <p:pic>
        <p:nvPicPr>
          <p:cNvPr id="9" name="Content Placeholder 3" descr="Jillian's chart JPEG.jpg"/>
          <p:cNvPicPr>
            <a:picLocks noGrp="1" noChangeAspect="1"/>
          </p:cNvPicPr>
          <p:nvPr>
            <p:ph idx="1"/>
          </p:nvPr>
        </p:nvPicPr>
        <p:blipFill>
          <a:blip r:embed="rId2" cstate="print"/>
          <a:stretch>
            <a:fillRect/>
          </a:stretch>
        </p:blipFill>
        <p:spPr>
          <a:xfrm>
            <a:off x="152400" y="1524000"/>
            <a:ext cx="8610600" cy="43970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0182"/>
                                        </p:tgtEl>
                                        <p:attrNameLst>
                                          <p:attrName>style.visibility</p:attrName>
                                        </p:attrNameLst>
                                      </p:cBhvr>
                                      <p:to>
                                        <p:strVal val="visible"/>
                                      </p:to>
                                    </p:set>
                                    <p:animEffect transition="in" filter="fade">
                                      <p:cBhvr>
                                        <p:cTn id="1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1"/>
          <p:cNvSpPr>
            <a:spLocks noGrp="1" noChangeArrowheads="1"/>
          </p:cNvSpPr>
          <p:nvPr>
            <p:ph type="title" idx="4294967295"/>
          </p:nvPr>
        </p:nvSpPr>
        <p:spPr>
          <a:xfrm>
            <a:off x="381000" y="152400"/>
            <a:ext cx="3352800" cy="3657600"/>
          </a:xfrm>
        </p:spPr>
        <p:txBody>
          <a:bodyPr/>
          <a:lstStyle/>
          <a:p>
            <a:pPr eaLnBrk="1" hangingPunct="1"/>
            <a:r>
              <a:rPr lang="en-US" altLang="en-US" sz="2800" dirty="0" smtClean="0">
                <a:solidFill>
                  <a:schemeClr val="bg1"/>
                </a:solidFill>
                <a:cs typeface="Arial" pitchFamily="34" charset="0"/>
              </a:rPr>
              <a:t/>
            </a:r>
            <a:br>
              <a:rPr lang="en-US" altLang="en-US" sz="2800" dirty="0" smtClean="0">
                <a:solidFill>
                  <a:schemeClr val="bg1"/>
                </a:solidFill>
                <a:cs typeface="Arial" pitchFamily="34" charset="0"/>
              </a:rPr>
            </a:br>
            <a:r>
              <a:rPr lang="en-US" altLang="en-US" sz="2800" dirty="0" smtClean="0">
                <a:solidFill>
                  <a:schemeClr val="bg1"/>
                </a:solidFill>
                <a:cs typeface="Arial" pitchFamily="34" charset="0"/>
              </a:rPr>
              <a:t>For More Information...</a:t>
            </a:r>
            <a:br>
              <a:rPr lang="en-US" altLang="en-US" sz="2800" dirty="0" smtClean="0">
                <a:solidFill>
                  <a:schemeClr val="bg1"/>
                </a:solidFill>
                <a:cs typeface="Arial" pitchFamily="34" charset="0"/>
              </a:rPr>
            </a:br>
            <a:r>
              <a:rPr lang="de-DE" altLang="en-US" sz="1600" dirty="0">
                <a:solidFill>
                  <a:schemeClr val="bg1"/>
                </a:solidFill>
                <a:cs typeface="Arial" pitchFamily="34" charset="0"/>
              </a:rPr>
              <a:t/>
            </a:r>
            <a:br>
              <a:rPr lang="de-DE" altLang="en-US" sz="1600" dirty="0">
                <a:solidFill>
                  <a:schemeClr val="bg1"/>
                </a:solidFill>
                <a:cs typeface="Arial" pitchFamily="34" charset="0"/>
              </a:rPr>
            </a:br>
            <a:r>
              <a:rPr lang="de-DE" altLang="en-US" sz="1600" dirty="0" smtClean="0">
                <a:solidFill>
                  <a:schemeClr val="bg1"/>
                </a:solidFill>
                <a:cs typeface="Arial" pitchFamily="34" charset="0"/>
              </a:rPr>
              <a:t>Bob Gonyea rgonyea@indiana.edu</a:t>
            </a:r>
            <a:br>
              <a:rPr lang="de-DE" altLang="en-US" sz="1600" dirty="0" smtClean="0">
                <a:solidFill>
                  <a:schemeClr val="bg1"/>
                </a:solidFill>
                <a:cs typeface="Arial" pitchFamily="34" charset="0"/>
              </a:rPr>
            </a:br>
            <a:r>
              <a:rPr lang="de-DE" altLang="en-US" sz="1600" dirty="0" smtClean="0">
                <a:solidFill>
                  <a:schemeClr val="bg1"/>
                </a:solidFill>
                <a:cs typeface="Arial" pitchFamily="34" charset="0"/>
              </a:rPr>
              <a:t>812-856-3014</a:t>
            </a:r>
            <a:br>
              <a:rPr lang="de-DE" altLang="en-US" sz="1600" dirty="0" smtClean="0">
                <a:solidFill>
                  <a:schemeClr val="bg1"/>
                </a:solidFill>
                <a:cs typeface="Arial" pitchFamily="34" charset="0"/>
              </a:rPr>
            </a:br>
            <a:r>
              <a:rPr lang="de-DE" altLang="en-US" sz="1600" dirty="0" smtClean="0">
                <a:solidFill>
                  <a:schemeClr val="bg1"/>
                </a:solidFill>
                <a:cs typeface="Arial" pitchFamily="34" charset="0"/>
              </a:rPr>
              <a:t/>
            </a:r>
            <a:br>
              <a:rPr lang="de-DE" altLang="en-US" sz="1600" dirty="0" smtClean="0">
                <a:solidFill>
                  <a:schemeClr val="bg1"/>
                </a:solidFill>
                <a:cs typeface="Arial" pitchFamily="34" charset="0"/>
              </a:rPr>
            </a:br>
            <a:r>
              <a:rPr lang="de-DE" altLang="en-US" sz="1600" dirty="0" smtClean="0">
                <a:solidFill>
                  <a:schemeClr val="bg1"/>
                </a:solidFill>
                <a:cs typeface="Arial" pitchFamily="34" charset="0"/>
              </a:rPr>
              <a:t>Our blog: NSSEsightings.indiana.edu</a:t>
            </a:r>
            <a:br>
              <a:rPr lang="de-DE" altLang="en-US" sz="1600" dirty="0" smtClean="0">
                <a:solidFill>
                  <a:schemeClr val="bg1"/>
                </a:solidFill>
                <a:cs typeface="Arial" pitchFamily="34" charset="0"/>
              </a:rPr>
            </a:br>
            <a:r>
              <a:rPr lang="de-DE" altLang="en-US" sz="1600" dirty="0" smtClean="0">
                <a:solidFill>
                  <a:schemeClr val="bg1"/>
                </a:solidFill>
                <a:cs typeface="Arial" pitchFamily="34" charset="0"/>
              </a:rPr>
              <a:t/>
            </a:r>
            <a:br>
              <a:rPr lang="de-DE" altLang="en-US" sz="1600" dirty="0" smtClean="0">
                <a:solidFill>
                  <a:schemeClr val="bg1"/>
                </a:solidFill>
                <a:cs typeface="Arial" pitchFamily="34" charset="0"/>
              </a:rPr>
            </a:br>
            <a:r>
              <a:rPr lang="de-DE" altLang="en-US" sz="1600" dirty="0" smtClean="0">
                <a:solidFill>
                  <a:schemeClr val="bg1"/>
                </a:solidFill>
                <a:cs typeface="Arial" pitchFamily="34" charset="0"/>
              </a:rPr>
              <a:t>Follow us on Twitter and Facebook: @NSSEsurvey</a:t>
            </a:r>
            <a:r>
              <a:rPr lang="de-DE" altLang="en-US" sz="1600" dirty="0">
                <a:solidFill>
                  <a:srgbClr val="417FDD"/>
                </a:solidFill>
                <a:cs typeface="Arial" pitchFamily="34" charset="0"/>
              </a:rPr>
              <a:t/>
            </a:r>
            <a:br>
              <a:rPr lang="de-DE" altLang="en-US" sz="1600" dirty="0">
                <a:solidFill>
                  <a:srgbClr val="417FDD"/>
                </a:solidFill>
                <a:cs typeface="Arial" pitchFamily="34" charset="0"/>
              </a:rPr>
            </a:br>
            <a:endParaRPr lang="en-US" altLang="en-US" sz="1600" dirty="0" smtClean="0">
              <a:solidFill>
                <a:srgbClr val="417FDD"/>
              </a:solidFill>
              <a:cs typeface="Arial" pitchFamily="34" charset="0"/>
            </a:endParaRPr>
          </a:p>
        </p:txBody>
      </p:sp>
      <p:pic>
        <p:nvPicPr>
          <p:cNvPr id="5" name="Picture 4"/>
          <p:cNvPicPr>
            <a:picLocks noChangeAspect="1"/>
          </p:cNvPicPr>
          <p:nvPr/>
        </p:nvPicPr>
        <p:blipFill>
          <a:blip r:embed="rId2"/>
          <a:stretch>
            <a:fillRect/>
          </a:stretch>
        </p:blipFill>
        <p:spPr>
          <a:xfrm>
            <a:off x="4516779" y="4448327"/>
            <a:ext cx="4034742" cy="16189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1096962"/>
          </a:xfrm>
        </p:spPr>
        <p:txBody>
          <a:bodyPr>
            <a:noAutofit/>
          </a:bodyPr>
          <a:lstStyle/>
          <a:p>
            <a:pPr algn="ctr"/>
            <a:r>
              <a:rPr lang="en-US" sz="2800" dirty="0" smtClean="0"/>
              <a:t>Reminders about our Purpose: </a:t>
            </a:r>
            <a:br>
              <a:rPr lang="en-US" sz="2800" dirty="0" smtClean="0"/>
            </a:br>
            <a:r>
              <a:rPr lang="en-US" sz="2800" b="1" dirty="0" smtClean="0"/>
              <a:t>Student Engagement &amp; Success for All</a:t>
            </a:r>
            <a:endParaRPr lang="en-US" sz="2800" b="1" dirty="0"/>
          </a:p>
        </p:txBody>
      </p:sp>
      <p:sp>
        <p:nvSpPr>
          <p:cNvPr id="3" name="Content Placeholder 2"/>
          <p:cNvSpPr>
            <a:spLocks noGrp="1"/>
          </p:cNvSpPr>
          <p:nvPr>
            <p:ph idx="1"/>
          </p:nvPr>
        </p:nvSpPr>
        <p:spPr>
          <a:xfrm>
            <a:off x="381000" y="1600200"/>
            <a:ext cx="7239000" cy="5257800"/>
          </a:xfrm>
        </p:spPr>
        <p:txBody>
          <a:bodyPr>
            <a:normAutofit/>
          </a:bodyPr>
          <a:lstStyle/>
          <a:p>
            <a:pPr>
              <a:spcBef>
                <a:spcPts val="1200"/>
              </a:spcBef>
            </a:pPr>
            <a:r>
              <a:rPr lang="en-US" b="1" dirty="0" smtClean="0">
                <a:solidFill>
                  <a:srgbClr val="7A1A57"/>
                </a:solidFill>
              </a:rPr>
              <a:t>NSSE is a survey tool for institutional improvement. </a:t>
            </a:r>
          </a:p>
          <a:p>
            <a:pPr>
              <a:spcBef>
                <a:spcPts val="1200"/>
              </a:spcBef>
            </a:pPr>
            <a:endParaRPr lang="en-US" sz="400" b="1" dirty="0" smtClean="0">
              <a:solidFill>
                <a:srgbClr val="7A1A57"/>
              </a:solidFill>
            </a:endParaRPr>
          </a:p>
          <a:p>
            <a:pPr>
              <a:spcBef>
                <a:spcPts val="1200"/>
              </a:spcBef>
            </a:pPr>
            <a:r>
              <a:rPr lang="en-US" b="1" dirty="0" smtClean="0">
                <a:solidFill>
                  <a:srgbClr val="7A1A57"/>
                </a:solidFill>
              </a:rPr>
              <a:t>Results provide meaningful indicators of educational quality – </a:t>
            </a:r>
            <a:r>
              <a:rPr lang="en-US" b="1" i="1" dirty="0" smtClean="0"/>
              <a:t>what matters to student success.</a:t>
            </a:r>
          </a:p>
          <a:p>
            <a:pPr>
              <a:spcBef>
                <a:spcPts val="1200"/>
              </a:spcBef>
            </a:pPr>
            <a:endParaRPr lang="en-US" sz="400" b="1" dirty="0" smtClean="0">
              <a:solidFill>
                <a:srgbClr val="7A1A57"/>
              </a:solidFill>
            </a:endParaRPr>
          </a:p>
          <a:p>
            <a:pPr>
              <a:spcBef>
                <a:spcPts val="1200"/>
              </a:spcBef>
            </a:pPr>
            <a:r>
              <a:rPr lang="en-US" b="1" dirty="0" smtClean="0">
                <a:solidFill>
                  <a:srgbClr val="7A1A57"/>
                </a:solidFill>
              </a:rPr>
              <a:t>Results can inform educational improvement efforts and also assess impact. </a:t>
            </a:r>
          </a:p>
          <a:p>
            <a:pPr>
              <a:spcBef>
                <a:spcPts val="1200"/>
              </a:spcBef>
              <a:buNone/>
            </a:pPr>
            <a:endParaRPr lang="en-US" sz="2400" b="1" dirty="0">
              <a:solidFill>
                <a:srgbClr val="531E1D"/>
              </a:solidFill>
            </a:endParaRPr>
          </a:p>
        </p:txBody>
      </p:sp>
      <p:pic>
        <p:nvPicPr>
          <p:cNvPr id="4" name="Picture 11" descr="Road2Successart3"/>
          <p:cNvPicPr>
            <a:picLocks noChangeAspect="1" noChangeArrowheads="1"/>
          </p:cNvPicPr>
          <p:nvPr/>
        </p:nvPicPr>
        <p:blipFill>
          <a:blip r:embed="rId2" cstate="print"/>
          <a:srcRect/>
          <a:stretch>
            <a:fillRect/>
          </a:stretch>
        </p:blipFill>
        <p:spPr bwMode="auto">
          <a:xfrm>
            <a:off x="6858000" y="1523999"/>
            <a:ext cx="2209800" cy="4245429"/>
          </a:xfrm>
          <a:prstGeom prst="rect">
            <a:avLst/>
          </a:prstGeom>
          <a:noFill/>
          <a:ln w="9525">
            <a:noFill/>
            <a:miter lim="800000"/>
            <a:headEnd/>
            <a:tailEnd/>
          </a:ln>
        </p:spPr>
      </p:pic>
    </p:spTree>
    <p:extLst>
      <p:ext uri="{BB962C8B-B14F-4D97-AF65-F5344CB8AC3E}">
        <p14:creationId xmlns:p14="http://schemas.microsoft.com/office/powerpoint/2010/main" val="1827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p:txBody>
          <a:bodyPr rIns="126999">
            <a:noAutofit/>
          </a:bodyPr>
          <a:lstStyle/>
          <a:p>
            <a:pPr marL="425450" indent="-381000"/>
            <a:r>
              <a:rPr lang="en-US" sz="2400" b="1" dirty="0" smtClean="0">
                <a:ea typeface="ヒラギノ角ゴ Pro W3"/>
                <a:cs typeface="ヒラギノ角ゴ Pro W3"/>
              </a:rPr>
              <a:t>Broadly </a:t>
            </a:r>
            <a:r>
              <a:rPr lang="en-US" sz="2400" b="1" i="1" dirty="0" smtClean="0">
                <a:ea typeface="ヒラギノ角ゴ Pro W3"/>
                <a:cs typeface="ヒラギノ角ゴ Pro W3"/>
              </a:rPr>
              <a:t>diagnose</a:t>
            </a:r>
            <a:r>
              <a:rPr lang="en-US" sz="2400" b="1" dirty="0" smtClean="0">
                <a:ea typeface="ヒラギノ角ゴ Pro W3"/>
                <a:cs typeface="ヒラギノ角ゴ Pro W3"/>
              </a:rPr>
              <a:t> extent to which students are engaged in practices that matter for learning</a:t>
            </a:r>
            <a:br>
              <a:rPr lang="en-US" sz="2400" b="1" dirty="0" smtClean="0">
                <a:ea typeface="ヒラギノ角ゴ Pro W3"/>
                <a:cs typeface="ヒラギノ角ゴ Pro W3"/>
              </a:rPr>
            </a:br>
            <a:endParaRPr lang="en-US" sz="2400" b="1" dirty="0" smtClean="0">
              <a:ea typeface="ヒラギノ角ゴ Pro W3"/>
              <a:cs typeface="ヒラギノ角ゴ Pro W3"/>
            </a:endParaRPr>
          </a:p>
          <a:p>
            <a:pPr marL="425450" indent="-381000"/>
            <a:r>
              <a:rPr lang="en-US" sz="2400" b="1" dirty="0" smtClean="0">
                <a:ea typeface="ヒラギノ角ゴ Pro W3"/>
                <a:cs typeface="ヒラギノ角ゴ Pro W3"/>
              </a:rPr>
              <a:t>Institutional, department and student population level examination</a:t>
            </a:r>
          </a:p>
          <a:p>
            <a:pPr marL="825500" lvl="1" indent="-381000"/>
            <a:r>
              <a:rPr lang="en-US" sz="2400" b="1" dirty="0" smtClean="0">
                <a:ea typeface="ヒラギノ角ゴ Pro W3"/>
                <a:cs typeface="ヒラギノ角ゴ Pro W3"/>
              </a:rPr>
              <a:t>Experience of ALL students</a:t>
            </a:r>
          </a:p>
          <a:p>
            <a:pPr marL="825500" lvl="1" indent="-381000"/>
            <a:r>
              <a:rPr lang="en-US" sz="2400" b="1" dirty="0" smtClean="0">
                <a:ea typeface="ヒラギノ角ゴ Pro W3"/>
                <a:cs typeface="ヒラギノ角ゴ Pro W3"/>
              </a:rPr>
              <a:t>Students in departments/majors</a:t>
            </a:r>
          </a:p>
          <a:p>
            <a:pPr marL="825500" lvl="1" indent="-381000"/>
            <a:r>
              <a:rPr lang="en-US" sz="2400" b="1" dirty="0" smtClean="0">
                <a:ea typeface="ヒラギノ角ゴ Pro W3"/>
                <a:cs typeface="ヒラギノ角ゴ Pro W3"/>
              </a:rPr>
              <a:t>Populations of students – first-generation, racial-ethnic groups, by other student characteristics, first-year students, adults…</a:t>
            </a:r>
          </a:p>
        </p:txBody>
      </p:sp>
      <p:sp>
        <p:nvSpPr>
          <p:cNvPr id="5" name="Rectangle 1"/>
          <p:cNvSpPr txBox="1">
            <a:spLocks noChangeArrowheads="1"/>
          </p:cNvSpPr>
          <p:nvPr/>
        </p:nvSpPr>
        <p:spPr bwMode="auto">
          <a:xfrm>
            <a:off x="762000" y="111045"/>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ctr" anchorCtr="0" compatLnSpc="1">
            <a:prstTxWarp prst="textNoShape">
              <a:avLst/>
            </a:prstTxWarp>
          </a:bodyPr>
          <a:lstStyle>
            <a:lvl1pPr algn="l" rtl="0" eaLnBrk="0" fontAlgn="base" hangingPunct="0">
              <a:spcBef>
                <a:spcPct val="0"/>
              </a:spcBef>
              <a:spcAft>
                <a:spcPct val="0"/>
              </a:spcAft>
              <a:defRPr sz="3200" b="1" i="0" u="none">
                <a:solidFill>
                  <a:srgbClr val="002D62"/>
                </a:solidFill>
                <a:latin typeface="+mj-lt"/>
                <a:ea typeface="+mj-ea"/>
                <a:cs typeface="Osaka"/>
              </a:defRPr>
            </a:lvl1pPr>
            <a:lvl2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2pPr>
            <a:lvl3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3pPr>
            <a:lvl4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4pPr>
            <a:lvl5pPr algn="l" rtl="0" eaLnBrk="0" fontAlgn="base" hangingPunct="0">
              <a:spcBef>
                <a:spcPct val="0"/>
              </a:spcBef>
              <a:spcAft>
                <a:spcPct val="0"/>
              </a:spcAft>
              <a:defRPr sz="4400" b="1">
                <a:solidFill>
                  <a:srgbClr val="000066"/>
                </a:solidFill>
                <a:latin typeface="Frutiger Linotype" pitchFamily="34" charset="0"/>
                <a:ea typeface="Osaka" pitchFamily="1" charset="-128"/>
                <a:cs typeface="Osaka"/>
              </a:defRPr>
            </a:lvl5pPr>
            <a:lvl6pPr marL="456584" algn="l" rtl="0" fontAlgn="base">
              <a:spcBef>
                <a:spcPct val="0"/>
              </a:spcBef>
              <a:spcAft>
                <a:spcPct val="0"/>
              </a:spcAft>
              <a:defRPr sz="4400">
                <a:solidFill>
                  <a:srgbClr val="000066"/>
                </a:solidFill>
                <a:latin typeface="Tahoma" pitchFamily="34" charset="0"/>
                <a:ea typeface="Osaka" pitchFamily="1" charset="-128"/>
              </a:defRPr>
            </a:lvl6pPr>
            <a:lvl7pPr marL="913167" algn="l" rtl="0" fontAlgn="base">
              <a:spcBef>
                <a:spcPct val="0"/>
              </a:spcBef>
              <a:spcAft>
                <a:spcPct val="0"/>
              </a:spcAft>
              <a:defRPr sz="4400">
                <a:solidFill>
                  <a:srgbClr val="000066"/>
                </a:solidFill>
                <a:latin typeface="Tahoma" pitchFamily="34" charset="0"/>
                <a:ea typeface="Osaka" pitchFamily="1" charset="-128"/>
              </a:defRPr>
            </a:lvl7pPr>
            <a:lvl8pPr marL="1369751" algn="l" rtl="0" fontAlgn="base">
              <a:spcBef>
                <a:spcPct val="0"/>
              </a:spcBef>
              <a:spcAft>
                <a:spcPct val="0"/>
              </a:spcAft>
              <a:defRPr sz="4400">
                <a:solidFill>
                  <a:srgbClr val="000066"/>
                </a:solidFill>
                <a:latin typeface="Tahoma" pitchFamily="34" charset="0"/>
                <a:ea typeface="Osaka" pitchFamily="1" charset="-128"/>
              </a:defRPr>
            </a:lvl8pPr>
            <a:lvl9pPr marL="1826334" algn="l" rtl="0" fontAlgn="base">
              <a:spcBef>
                <a:spcPct val="0"/>
              </a:spcBef>
              <a:spcAft>
                <a:spcPct val="0"/>
              </a:spcAft>
              <a:defRPr sz="4400">
                <a:solidFill>
                  <a:srgbClr val="000066"/>
                </a:solidFill>
                <a:latin typeface="Tahoma" pitchFamily="34" charset="0"/>
                <a:ea typeface="Osaka" pitchFamily="1"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smtClean="0">
                <a:ln>
                  <a:noFill/>
                </a:ln>
                <a:solidFill>
                  <a:srgbClr val="002D62"/>
                </a:solidFill>
                <a:effectLst/>
                <a:uLnTx/>
                <a:uFillTx/>
                <a:latin typeface="Tahoma"/>
              </a:rPr>
              <a:t>Using NSSE:</a:t>
            </a:r>
            <a:r>
              <a:rPr kumimoji="0" lang="en-US" altLang="en-US" sz="3200" b="1" i="0" u="none" strike="noStrike" kern="0" cap="none" spc="0" normalizeH="0" noProof="0" dirty="0" smtClean="0">
                <a:ln>
                  <a:noFill/>
                </a:ln>
                <a:solidFill>
                  <a:srgbClr val="002D62"/>
                </a:solidFill>
                <a:effectLst/>
                <a:uLnTx/>
                <a:uFillTx/>
                <a:latin typeface="Tahoma"/>
              </a:rPr>
              <a:t> Thinking about Results</a:t>
            </a:r>
            <a:endParaRPr kumimoji="0" lang="en-US" altLang="en-US" sz="3200" b="1" i="0" u="none" strike="noStrike" kern="0" cap="none" spc="0" normalizeH="0" baseline="0" noProof="0" dirty="0" smtClean="0">
              <a:ln>
                <a:noFill/>
              </a:ln>
              <a:solidFill>
                <a:srgbClr val="002D62"/>
              </a:solidFill>
              <a:effectLst/>
              <a:uLnTx/>
              <a:uFillTx/>
              <a:latin typeface="Tahoma"/>
            </a:endParaRPr>
          </a:p>
        </p:txBody>
      </p:sp>
    </p:spTree>
    <p:extLst>
      <p:ext uri="{BB962C8B-B14F-4D97-AF65-F5344CB8AC3E}">
        <p14:creationId xmlns:p14="http://schemas.microsoft.com/office/powerpoint/2010/main" val="2293187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475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475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4755">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199"/>
            <a:ext cx="8077200" cy="415845"/>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Many Ways to Use </a:t>
            </a:r>
            <a:r>
              <a:rPr lang="en-US" dirty="0" smtClean="0">
                <a:latin typeface="Tahoma" panose="020B0604030504040204" pitchFamily="34" charset="0"/>
                <a:ea typeface="Tahoma" panose="020B0604030504040204" pitchFamily="34" charset="0"/>
                <a:cs typeface="Tahoma" panose="020B0604030504040204" pitchFamily="34" charset="0"/>
              </a:rPr>
              <a:t>Results</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a:solidFill>
                  <a:srgbClr val="7C1C51"/>
                </a:solidFill>
                <a:latin typeface="Tahoma" panose="020B0604030504040204" pitchFamily="34" charset="0"/>
                <a:ea typeface="Tahoma" panose="020B0604030504040204" pitchFamily="34" charset="0"/>
                <a:cs typeface="Tahoma" panose="020B0604030504040204" pitchFamily="34" charset="0"/>
                <a:sym typeface="Arial" charset="0"/>
              </a:rPr>
              <a:t>What to look at and how to look at </a:t>
            </a:r>
            <a:r>
              <a:rPr lang="en-US" dirty="0" smtClean="0">
                <a:solidFill>
                  <a:srgbClr val="7C1C51"/>
                </a:solidFill>
                <a:latin typeface="Tahoma" panose="020B0604030504040204" pitchFamily="34" charset="0"/>
                <a:ea typeface="Tahoma" panose="020B0604030504040204" pitchFamily="34" charset="0"/>
                <a:cs typeface="Tahoma" panose="020B0604030504040204" pitchFamily="34" charset="0"/>
                <a:sym typeface="Arial" charset="0"/>
              </a:rPr>
              <a:t>it</a:t>
            </a:r>
            <a:br>
              <a:rPr lang="en-US" dirty="0" smtClean="0">
                <a:solidFill>
                  <a:srgbClr val="7C1C51"/>
                </a:solidFill>
                <a:latin typeface="Tahoma" panose="020B0604030504040204" pitchFamily="34" charset="0"/>
                <a:ea typeface="Tahoma" panose="020B0604030504040204" pitchFamily="34" charset="0"/>
                <a:cs typeface="Tahoma" panose="020B0604030504040204" pitchFamily="34" charset="0"/>
                <a:sym typeface="Arial" charset="0"/>
              </a:rPr>
            </a:br>
            <a:endParaRPr lang="en-US" dirty="0"/>
          </a:p>
        </p:txBody>
      </p:sp>
      <p:sp>
        <p:nvSpPr>
          <p:cNvPr id="6" name="Content Placeholder 4"/>
          <p:cNvSpPr txBox="1">
            <a:spLocks/>
          </p:cNvSpPr>
          <p:nvPr/>
        </p:nvSpPr>
        <p:spPr bwMode="auto">
          <a:xfrm>
            <a:off x="76200" y="2971800"/>
            <a:ext cx="441018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6" rIns="91436" bIns="45716" numCol="1" anchor="t" anchorCtr="0" compatLnSpc="1">
            <a:prstTxWarp prst="textNoShape">
              <a:avLst/>
            </a:prstTxWarp>
          </a:bodyPr>
          <a:lstStyle>
            <a:lvl1pPr marL="339725" indent="-339725" algn="l" rtl="0" eaLnBrk="0" fontAlgn="base" hangingPunct="0">
              <a:spcBef>
                <a:spcPct val="20000"/>
              </a:spcBef>
              <a:spcAft>
                <a:spcPct val="0"/>
              </a:spcAft>
              <a:buClr>
                <a:srgbClr val="002D62"/>
              </a:buClr>
              <a:buFont typeface="Wingdings" pitchFamily="2" charset="2"/>
              <a:buChar char="§"/>
              <a:defRPr sz="2800">
                <a:solidFill>
                  <a:srgbClr val="002D62"/>
                </a:solidFill>
                <a:latin typeface="+mj-lt"/>
                <a:ea typeface="+mn-ea"/>
                <a:cs typeface="Osaka"/>
              </a:defRPr>
            </a:lvl1pPr>
            <a:lvl2pPr marL="739775" indent="-282575" algn="l" rtl="0" eaLnBrk="0" fontAlgn="base" hangingPunct="0">
              <a:spcBef>
                <a:spcPct val="20000"/>
              </a:spcBef>
              <a:spcAft>
                <a:spcPct val="0"/>
              </a:spcAft>
              <a:buClr>
                <a:srgbClr val="7A1A57"/>
              </a:buClr>
              <a:buFont typeface="Wingdings" pitchFamily="2" charset="2"/>
              <a:buChar char="§"/>
              <a:defRPr sz="2600" b="0" i="0" u="none">
                <a:solidFill>
                  <a:srgbClr val="7A1A57"/>
                </a:solidFill>
                <a:latin typeface="+mj-lt"/>
                <a:ea typeface="+mn-ea"/>
                <a:cs typeface="Osaka"/>
              </a:defRPr>
            </a:lvl2pPr>
            <a:lvl3pPr marL="1139825" indent="-225425" algn="l" rtl="0" eaLnBrk="0" fontAlgn="base" hangingPunct="0">
              <a:spcBef>
                <a:spcPct val="20000"/>
              </a:spcBef>
              <a:spcAft>
                <a:spcPct val="0"/>
              </a:spcAft>
              <a:buClr>
                <a:srgbClr val="417FDD"/>
              </a:buClr>
              <a:buChar char="•"/>
              <a:defRPr sz="2200">
                <a:solidFill>
                  <a:srgbClr val="417FDD"/>
                </a:solidFill>
                <a:latin typeface="+mj-lt"/>
                <a:ea typeface="+mn-ea"/>
                <a:cs typeface="Osaka"/>
              </a:defRPr>
            </a:lvl3pPr>
            <a:lvl4pPr marL="1595438" indent="-225425" algn="l" rtl="0" eaLnBrk="0" fontAlgn="base" hangingPunct="0">
              <a:spcBef>
                <a:spcPct val="20000"/>
              </a:spcBef>
              <a:spcAft>
                <a:spcPct val="0"/>
              </a:spcAft>
              <a:buChar char="–"/>
              <a:defRPr sz="2000">
                <a:solidFill>
                  <a:schemeClr val="tx1"/>
                </a:solidFill>
                <a:latin typeface="+mj-lt"/>
                <a:ea typeface="+mn-ea"/>
                <a:cs typeface="Osaka"/>
              </a:defRPr>
            </a:lvl4pPr>
            <a:lvl5pPr marL="2052638" indent="-225425" algn="l" rtl="0" eaLnBrk="0" fontAlgn="base" hangingPunct="0">
              <a:spcBef>
                <a:spcPct val="20000"/>
              </a:spcBef>
              <a:spcAft>
                <a:spcPct val="0"/>
              </a:spcAft>
              <a:buChar char="»"/>
              <a:defRPr sz="1400">
                <a:solidFill>
                  <a:schemeClr val="tx1"/>
                </a:solidFill>
                <a:latin typeface="+mj-lt"/>
                <a:ea typeface="+mn-ea"/>
                <a:cs typeface="Osaka"/>
              </a:defRPr>
            </a:lvl5pPr>
            <a:lvl6pPr marL="2511175" indent="-228291" algn="l" rtl="0" fontAlgn="base">
              <a:spcBef>
                <a:spcPct val="20000"/>
              </a:spcBef>
              <a:spcAft>
                <a:spcPct val="0"/>
              </a:spcAft>
              <a:buChar char="»"/>
              <a:defRPr sz="1400">
                <a:solidFill>
                  <a:schemeClr val="tx1"/>
                </a:solidFill>
                <a:latin typeface="+mn-lt"/>
                <a:ea typeface="+mn-ea"/>
              </a:defRPr>
            </a:lvl6pPr>
            <a:lvl7pPr marL="2967748" indent="-228291" algn="l" rtl="0" fontAlgn="base">
              <a:spcBef>
                <a:spcPct val="20000"/>
              </a:spcBef>
              <a:spcAft>
                <a:spcPct val="0"/>
              </a:spcAft>
              <a:buChar char="»"/>
              <a:defRPr sz="1400">
                <a:solidFill>
                  <a:schemeClr val="tx1"/>
                </a:solidFill>
                <a:latin typeface="+mn-lt"/>
                <a:ea typeface="+mn-ea"/>
              </a:defRPr>
            </a:lvl7pPr>
            <a:lvl8pPr marL="3424315" indent="-228291" algn="l" rtl="0" fontAlgn="base">
              <a:spcBef>
                <a:spcPct val="20000"/>
              </a:spcBef>
              <a:spcAft>
                <a:spcPct val="0"/>
              </a:spcAft>
              <a:buChar char="»"/>
              <a:defRPr sz="1400">
                <a:solidFill>
                  <a:schemeClr val="tx1"/>
                </a:solidFill>
                <a:latin typeface="+mn-lt"/>
                <a:ea typeface="+mn-ea"/>
              </a:defRPr>
            </a:lvl8pPr>
            <a:lvl9pPr marL="3880859" indent="-228291" algn="l" rtl="0" fontAlgn="base">
              <a:spcBef>
                <a:spcPct val="20000"/>
              </a:spcBef>
              <a:spcAft>
                <a:spcPct val="0"/>
              </a:spcAft>
              <a:buChar char="»"/>
              <a:defRPr sz="1400">
                <a:solidFill>
                  <a:schemeClr val="tx1"/>
                </a:solidFill>
                <a:latin typeface="+mn-lt"/>
                <a:ea typeface="+mn-ea"/>
              </a:defRPr>
            </a:lvl9pPr>
          </a:lstStyle>
          <a:p>
            <a:pPr defTabSz="914400">
              <a:buFont typeface="Wingdings" pitchFamily="2" charset="2"/>
              <a:buNone/>
            </a:pPr>
            <a:r>
              <a:rPr lang="en-US" b="1" kern="0" dirty="0" smtClean="0">
                <a:latin typeface="Tahoma" panose="020B0604030504040204" pitchFamily="34" charset="0"/>
                <a:ea typeface="Tahoma" panose="020B0604030504040204" pitchFamily="34" charset="0"/>
                <a:cs typeface="Tahoma" panose="020B0604030504040204" pitchFamily="34" charset="0"/>
              </a:rPr>
              <a:t>Peer comparisons</a:t>
            </a:r>
          </a:p>
          <a:p>
            <a:pPr lvl="1" defTabSz="914400"/>
            <a:r>
              <a:rPr lang="en-US" sz="2400" kern="0" dirty="0" smtClean="0">
                <a:latin typeface="Tahoma" panose="020B0604030504040204" pitchFamily="34" charset="0"/>
                <a:ea typeface="Tahoma" panose="020B0604030504040204" pitchFamily="34" charset="0"/>
                <a:cs typeface="Tahoma" panose="020B0604030504040204" pitchFamily="34" charset="0"/>
              </a:rPr>
              <a:t>How do we measure up to others? To top 10%?</a:t>
            </a:r>
          </a:p>
          <a:p>
            <a:pPr defTabSz="914400">
              <a:buFont typeface="Wingdings" pitchFamily="2" charset="2"/>
              <a:buNone/>
            </a:pPr>
            <a:r>
              <a:rPr lang="en-US" b="1" kern="0" dirty="0" smtClean="0">
                <a:solidFill>
                  <a:srgbClr val="7A1A57"/>
                </a:solidFill>
                <a:latin typeface="Tahoma" panose="020B0604030504040204" pitchFamily="34" charset="0"/>
                <a:ea typeface="Tahoma" panose="020B0604030504040204" pitchFamily="34" charset="0"/>
                <a:cs typeface="Tahoma" panose="020B0604030504040204" pitchFamily="34" charset="0"/>
              </a:rPr>
              <a:t>Self comparison</a:t>
            </a:r>
          </a:p>
          <a:p>
            <a:pPr lvl="1" defTabSz="914400"/>
            <a:r>
              <a:rPr lang="en-US" sz="2400" kern="0" dirty="0" smtClean="0">
                <a:latin typeface="Tahoma" panose="020B0604030504040204" pitchFamily="34" charset="0"/>
                <a:ea typeface="Tahoma" panose="020B0604030504040204" pitchFamily="34" charset="0"/>
                <a:cs typeface="Tahoma" panose="020B0604030504040204" pitchFamily="34" charset="0"/>
              </a:rPr>
              <a:t>Are we improving? Are results better than 3 years ago?</a:t>
            </a:r>
          </a:p>
        </p:txBody>
      </p:sp>
      <p:sp>
        <p:nvSpPr>
          <p:cNvPr id="7" name="Content Placeholder 5"/>
          <p:cNvSpPr txBox="1">
            <a:spLocks/>
          </p:cNvSpPr>
          <p:nvPr/>
        </p:nvSpPr>
        <p:spPr>
          <a:xfrm>
            <a:off x="4343400" y="2971800"/>
            <a:ext cx="4800600" cy="3657600"/>
          </a:xfrm>
          <a:prstGeom prst="rect">
            <a:avLst/>
          </a:prstGeom>
        </p:spPr>
        <p:txBody>
          <a:bodyPr/>
          <a:lstStyle>
            <a:lvl1pPr marL="339725" indent="-339725" algn="l" rtl="0" eaLnBrk="0" fontAlgn="base" hangingPunct="0">
              <a:spcBef>
                <a:spcPct val="20000"/>
              </a:spcBef>
              <a:spcAft>
                <a:spcPct val="0"/>
              </a:spcAft>
              <a:buClr>
                <a:srgbClr val="002D62"/>
              </a:buClr>
              <a:buFont typeface="Wingdings" pitchFamily="2" charset="2"/>
              <a:buChar char="§"/>
              <a:defRPr sz="2800">
                <a:solidFill>
                  <a:srgbClr val="002D62"/>
                </a:solidFill>
                <a:latin typeface="+mj-lt"/>
                <a:ea typeface="+mn-ea"/>
                <a:cs typeface="Osaka"/>
              </a:defRPr>
            </a:lvl1pPr>
            <a:lvl2pPr marL="739775" indent="-282575" algn="l" rtl="0" eaLnBrk="0" fontAlgn="base" hangingPunct="0">
              <a:spcBef>
                <a:spcPct val="20000"/>
              </a:spcBef>
              <a:spcAft>
                <a:spcPct val="0"/>
              </a:spcAft>
              <a:buClr>
                <a:srgbClr val="7A1A57"/>
              </a:buClr>
              <a:buFont typeface="Wingdings" pitchFamily="2" charset="2"/>
              <a:buChar char="§"/>
              <a:defRPr sz="2600" b="0" i="0" u="none">
                <a:solidFill>
                  <a:srgbClr val="7A1A57"/>
                </a:solidFill>
                <a:latin typeface="+mj-lt"/>
                <a:ea typeface="+mn-ea"/>
                <a:cs typeface="Osaka"/>
              </a:defRPr>
            </a:lvl2pPr>
            <a:lvl3pPr marL="1139825" indent="-225425" algn="l" rtl="0" eaLnBrk="0" fontAlgn="base" hangingPunct="0">
              <a:spcBef>
                <a:spcPct val="20000"/>
              </a:spcBef>
              <a:spcAft>
                <a:spcPct val="0"/>
              </a:spcAft>
              <a:buClr>
                <a:srgbClr val="417FDD"/>
              </a:buClr>
              <a:buChar char="•"/>
              <a:defRPr sz="2200">
                <a:solidFill>
                  <a:srgbClr val="417FDD"/>
                </a:solidFill>
                <a:latin typeface="+mj-lt"/>
                <a:ea typeface="+mn-ea"/>
                <a:cs typeface="Osaka"/>
              </a:defRPr>
            </a:lvl3pPr>
            <a:lvl4pPr marL="1595438" indent="-225425" algn="l" rtl="0" eaLnBrk="0" fontAlgn="base" hangingPunct="0">
              <a:spcBef>
                <a:spcPct val="20000"/>
              </a:spcBef>
              <a:spcAft>
                <a:spcPct val="0"/>
              </a:spcAft>
              <a:buChar char="–"/>
              <a:defRPr sz="2000">
                <a:solidFill>
                  <a:schemeClr val="tx1"/>
                </a:solidFill>
                <a:latin typeface="+mj-lt"/>
                <a:ea typeface="+mn-ea"/>
                <a:cs typeface="Osaka"/>
              </a:defRPr>
            </a:lvl4pPr>
            <a:lvl5pPr marL="2052638" indent="-225425" algn="l" rtl="0" eaLnBrk="0" fontAlgn="base" hangingPunct="0">
              <a:spcBef>
                <a:spcPct val="20000"/>
              </a:spcBef>
              <a:spcAft>
                <a:spcPct val="0"/>
              </a:spcAft>
              <a:buChar char="»"/>
              <a:defRPr sz="1400">
                <a:solidFill>
                  <a:schemeClr val="tx1"/>
                </a:solidFill>
                <a:latin typeface="+mj-lt"/>
                <a:ea typeface="+mn-ea"/>
                <a:cs typeface="Osaka"/>
              </a:defRPr>
            </a:lvl5pPr>
            <a:lvl6pPr marL="2511175" indent="-228291" algn="l" rtl="0" fontAlgn="base">
              <a:spcBef>
                <a:spcPct val="20000"/>
              </a:spcBef>
              <a:spcAft>
                <a:spcPct val="0"/>
              </a:spcAft>
              <a:buChar char="»"/>
              <a:defRPr sz="1400">
                <a:solidFill>
                  <a:schemeClr val="tx1"/>
                </a:solidFill>
                <a:latin typeface="+mn-lt"/>
                <a:ea typeface="+mn-ea"/>
              </a:defRPr>
            </a:lvl6pPr>
            <a:lvl7pPr marL="2967748" indent="-228291" algn="l" rtl="0" fontAlgn="base">
              <a:spcBef>
                <a:spcPct val="20000"/>
              </a:spcBef>
              <a:spcAft>
                <a:spcPct val="0"/>
              </a:spcAft>
              <a:buChar char="»"/>
              <a:defRPr sz="1400">
                <a:solidFill>
                  <a:schemeClr val="tx1"/>
                </a:solidFill>
                <a:latin typeface="+mn-lt"/>
                <a:ea typeface="+mn-ea"/>
              </a:defRPr>
            </a:lvl7pPr>
            <a:lvl8pPr marL="3424315" indent="-228291" algn="l" rtl="0" fontAlgn="base">
              <a:spcBef>
                <a:spcPct val="20000"/>
              </a:spcBef>
              <a:spcAft>
                <a:spcPct val="0"/>
              </a:spcAft>
              <a:buChar char="»"/>
              <a:defRPr sz="1400">
                <a:solidFill>
                  <a:schemeClr val="tx1"/>
                </a:solidFill>
                <a:latin typeface="+mn-lt"/>
                <a:ea typeface="+mn-ea"/>
              </a:defRPr>
            </a:lvl8pPr>
            <a:lvl9pPr marL="3880859" indent="-228291" algn="l" rtl="0" fontAlgn="base">
              <a:spcBef>
                <a:spcPct val="20000"/>
              </a:spcBef>
              <a:spcAft>
                <a:spcPct val="0"/>
              </a:spcAft>
              <a:buChar char="»"/>
              <a:defRPr sz="1400">
                <a:solidFill>
                  <a:schemeClr val="tx1"/>
                </a:solidFill>
                <a:latin typeface="+mn-lt"/>
                <a:ea typeface="+mn-ea"/>
              </a:defRPr>
            </a:lvl9pPr>
          </a:lstStyle>
          <a:p>
            <a:pPr defTabSz="914400">
              <a:buFont typeface="Wingdings" pitchFamily="2" charset="2"/>
              <a:buNone/>
            </a:pPr>
            <a:r>
              <a:rPr lang="en-US" b="1" kern="0" dirty="0" smtClean="0">
                <a:solidFill>
                  <a:srgbClr val="7A1A57"/>
                </a:solidFill>
                <a:latin typeface="Tahoma" panose="020B0604030504040204" pitchFamily="34" charset="0"/>
                <a:ea typeface="Tahoma" panose="020B0604030504040204" pitchFamily="34" charset="0"/>
                <a:cs typeface="Tahoma" panose="020B0604030504040204" pitchFamily="34" charset="0"/>
              </a:rPr>
              <a:t>Criterion standard</a:t>
            </a:r>
          </a:p>
          <a:p>
            <a:pPr lvl="1" defTabSz="914400"/>
            <a:r>
              <a:rPr lang="en-US" sz="2400" kern="0" dirty="0" smtClean="0">
                <a:latin typeface="Tahoma" panose="020B0604030504040204" pitchFamily="34" charset="0"/>
                <a:ea typeface="Tahoma" panose="020B0604030504040204" pitchFamily="34" charset="0"/>
                <a:cs typeface="Tahoma" panose="020B0604030504040204" pitchFamily="34" charset="0"/>
              </a:rPr>
              <a:t>How do we measure up to our ideals?</a:t>
            </a:r>
          </a:p>
          <a:p>
            <a:pPr defTabSz="914400">
              <a:buFont typeface="Wingdings" pitchFamily="2" charset="2"/>
              <a:buNone/>
            </a:pPr>
            <a:r>
              <a:rPr lang="en-US" b="1" kern="0" dirty="0" smtClean="0">
                <a:latin typeface="Tahoma" panose="020B0604030504040204" pitchFamily="34" charset="0"/>
                <a:ea typeface="Tahoma" panose="020B0604030504040204" pitchFamily="34" charset="0"/>
                <a:cs typeface="Tahoma" panose="020B0604030504040204" pitchFamily="34" charset="0"/>
              </a:rPr>
              <a:t>Internal variation</a:t>
            </a:r>
          </a:p>
          <a:p>
            <a:pPr lvl="1" defTabSz="914400"/>
            <a:r>
              <a:rPr lang="en-US" sz="2400" kern="0" dirty="0" smtClean="0">
                <a:latin typeface="Tahoma" panose="020B0604030504040204" pitchFamily="34" charset="0"/>
                <a:ea typeface="Tahoma" panose="020B0604030504040204" pitchFamily="34" charset="0"/>
                <a:cs typeface="Tahoma" panose="020B0604030504040204" pitchFamily="34" charset="0"/>
              </a:rPr>
              <a:t>Where/with which students does engagement look different? Who is least engaged?</a:t>
            </a:r>
          </a:p>
        </p:txBody>
      </p:sp>
      <p:sp>
        <p:nvSpPr>
          <p:cNvPr id="8" name="TextBox 7"/>
          <p:cNvSpPr txBox="1"/>
          <p:nvPr/>
        </p:nvSpPr>
        <p:spPr>
          <a:xfrm>
            <a:off x="0" y="1447800"/>
            <a:ext cx="9144000" cy="1292662"/>
          </a:xfrm>
          <a:prstGeom prst="rect">
            <a:avLst/>
          </a:prstGeom>
          <a:solidFill>
            <a:srgbClr val="6689CC">
              <a:lumMod val="20000"/>
              <a:lumOff val="80000"/>
            </a:srgbClr>
          </a:solidFill>
        </p:spPr>
        <p:txBody>
          <a:bodyPr wrap="square" tIns="274320" bIns="2743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7C1C51"/>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#1. Focus on What Matters</a:t>
            </a:r>
            <a:r>
              <a:rPr kumimoji="0" lang="en-US" sz="2800" b="1" i="0" u="none" strike="noStrike" kern="0" cap="none" spc="0" normalizeH="0" baseline="0" noProof="0" dirty="0" smtClean="0">
                <a:ln>
                  <a:noFill/>
                </a:ln>
                <a:solidFill>
                  <a:srgbClr val="00386B"/>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
            </a:r>
            <a:br>
              <a:rPr kumimoji="0" lang="en-US" sz="2800" b="1" i="0" u="none" strike="noStrike" kern="0" cap="none" spc="0" normalizeH="0" baseline="0" noProof="0" dirty="0" smtClean="0">
                <a:ln>
                  <a:noFill/>
                </a:ln>
                <a:solidFill>
                  <a:srgbClr val="00386B"/>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br>
            <a:r>
              <a:rPr lang="en-US" sz="2000" b="1" i="1" kern="0" dirty="0" smtClean="0">
                <a:solidFill>
                  <a:srgbClr val="00386B"/>
                </a:solidFill>
                <a:latin typeface="Tahoma" panose="020B0604030504040204" pitchFamily="34" charset="0"/>
                <a:ea typeface="Tahoma" panose="020B0604030504040204" pitchFamily="34" charset="0"/>
                <a:cs typeface="Tahoma" panose="020B0604030504040204" pitchFamily="34" charset="0"/>
                <a:sym typeface="Arial" charset="0"/>
              </a:rPr>
              <a:t>D</a:t>
            </a:r>
            <a:r>
              <a:rPr kumimoji="0" lang="en-US" sz="2000" b="1" i="1" u="none" strike="noStrike" kern="0" cap="none" spc="0" normalizeH="0" baseline="0" noProof="0" dirty="0" smtClean="0">
                <a:ln>
                  <a:noFill/>
                </a:ln>
                <a:solidFill>
                  <a:srgbClr val="00386B"/>
                </a:solidFill>
                <a:effectLst/>
                <a:uLnTx/>
                <a:uFillTx/>
                <a:latin typeface="Tahoma" panose="020B0604030504040204" pitchFamily="34" charset="0"/>
                <a:ea typeface="Tahoma" panose="020B0604030504040204" pitchFamily="34" charset="0"/>
                <a:cs typeface="Tahoma" panose="020B0604030504040204" pitchFamily="34" charset="0"/>
                <a:sym typeface="Arial" charset="0"/>
              </a:rPr>
              <a:t>o we provide these experiences? Are students engaged?</a:t>
            </a:r>
          </a:p>
        </p:txBody>
      </p:sp>
    </p:spTree>
    <p:extLst>
      <p:ext uri="{BB962C8B-B14F-4D97-AF65-F5344CB8AC3E}">
        <p14:creationId xmlns:p14="http://schemas.microsoft.com/office/powerpoint/2010/main" val="107779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09800" y="2743200"/>
            <a:ext cx="6858000" cy="4114800"/>
            <a:chOff x="3581400" y="3200399"/>
            <a:chExt cx="5486400" cy="3605349"/>
          </a:xfrm>
        </p:grpSpPr>
        <p:pic>
          <p:nvPicPr>
            <p:cNvPr id="7" name="Picture 6"/>
            <p:cNvPicPr>
              <a:picLocks noChangeAspect="1"/>
            </p:cNvPicPr>
            <p:nvPr/>
          </p:nvPicPr>
          <p:blipFill>
            <a:blip r:embed="rId2"/>
            <a:stretch>
              <a:fillRect/>
            </a:stretch>
          </p:blipFill>
          <p:spPr>
            <a:xfrm>
              <a:off x="3581400" y="3200399"/>
              <a:ext cx="5486400" cy="3605349"/>
            </a:xfrm>
            <a:prstGeom prst="rect">
              <a:avLst/>
            </a:prstGeom>
          </p:spPr>
        </p:pic>
        <p:sp>
          <p:nvSpPr>
            <p:cNvPr id="8" name="TextBox 7"/>
            <p:cNvSpPr txBox="1"/>
            <p:nvPr/>
          </p:nvSpPr>
          <p:spPr>
            <a:xfrm>
              <a:off x="5291235" y="3515193"/>
              <a:ext cx="1066800" cy="430887"/>
            </a:xfrm>
            <a:prstGeom prst="rect">
              <a:avLst/>
            </a:prstGeom>
            <a:noFill/>
          </p:spPr>
          <p:txBody>
            <a:bodyPr wrap="square" rtlCol="0">
              <a:spAutoFit/>
            </a:bodyPr>
            <a:lstStyle/>
            <a:p>
              <a:r>
                <a:rPr lang="en-US" sz="1100" b="1" dirty="0" smtClean="0"/>
                <a:t>NSSE results show…</a:t>
              </a:r>
              <a:endParaRPr lang="en-US" sz="1100" b="1" dirty="0"/>
            </a:p>
          </p:txBody>
        </p:sp>
        <p:sp>
          <p:nvSpPr>
            <p:cNvPr id="9" name="TextBox 8"/>
            <p:cNvSpPr txBox="1"/>
            <p:nvPr/>
          </p:nvSpPr>
          <p:spPr>
            <a:xfrm>
              <a:off x="6571395" y="3776852"/>
              <a:ext cx="1066800" cy="600164"/>
            </a:xfrm>
            <a:prstGeom prst="rect">
              <a:avLst/>
            </a:prstGeom>
            <a:noFill/>
          </p:spPr>
          <p:txBody>
            <a:bodyPr wrap="square" rtlCol="0">
              <a:spAutoFit/>
            </a:bodyPr>
            <a:lstStyle/>
            <a:p>
              <a:r>
                <a:rPr lang="en-US" sz="1100" b="1" dirty="0" smtClean="0"/>
                <a:t>Wow, our FG students are..</a:t>
              </a:r>
              <a:endParaRPr lang="en-US" sz="1100" b="1" dirty="0"/>
            </a:p>
          </p:txBody>
        </p:sp>
        <p:sp>
          <p:nvSpPr>
            <p:cNvPr id="11" name="TextBox 10"/>
            <p:cNvSpPr txBox="1"/>
            <p:nvPr/>
          </p:nvSpPr>
          <p:spPr>
            <a:xfrm>
              <a:off x="3879979" y="4111090"/>
              <a:ext cx="1066800" cy="430887"/>
            </a:xfrm>
            <a:prstGeom prst="rect">
              <a:avLst/>
            </a:prstGeom>
            <a:noFill/>
          </p:spPr>
          <p:txBody>
            <a:bodyPr wrap="square" rtlCol="0">
              <a:spAutoFit/>
            </a:bodyPr>
            <a:lstStyle/>
            <a:p>
              <a:pPr algn="ctr"/>
              <a:r>
                <a:rPr lang="en-US" sz="1100" b="1" dirty="0" smtClean="0"/>
                <a:t>47% do capstones!</a:t>
              </a:r>
              <a:endParaRPr lang="en-US" sz="1100" b="1" dirty="0"/>
            </a:p>
          </p:txBody>
        </p:sp>
        <p:sp>
          <p:nvSpPr>
            <p:cNvPr id="12" name="TextBox 11"/>
            <p:cNvSpPr txBox="1"/>
            <p:nvPr/>
          </p:nvSpPr>
          <p:spPr>
            <a:xfrm>
              <a:off x="7378958" y="4106361"/>
              <a:ext cx="1231641" cy="430887"/>
            </a:xfrm>
            <a:prstGeom prst="rect">
              <a:avLst/>
            </a:prstGeom>
            <a:noFill/>
          </p:spPr>
          <p:txBody>
            <a:bodyPr wrap="square" rtlCol="0">
              <a:spAutoFit/>
            </a:bodyPr>
            <a:lstStyle/>
            <a:p>
              <a:r>
                <a:rPr lang="en-US" sz="1100" b="1" dirty="0" smtClean="0"/>
                <a:t>Collaborative learning is…</a:t>
              </a:r>
              <a:endParaRPr lang="en-US" sz="1100" b="1" dirty="0"/>
            </a:p>
          </p:txBody>
        </p:sp>
        <p:sp>
          <p:nvSpPr>
            <p:cNvPr id="13" name="TextBox 12"/>
            <p:cNvSpPr txBox="1"/>
            <p:nvPr/>
          </p:nvSpPr>
          <p:spPr>
            <a:xfrm>
              <a:off x="4805848" y="4399563"/>
              <a:ext cx="879021" cy="261610"/>
            </a:xfrm>
            <a:prstGeom prst="rect">
              <a:avLst/>
            </a:prstGeom>
            <a:noFill/>
          </p:spPr>
          <p:txBody>
            <a:bodyPr wrap="square" rtlCol="0">
              <a:spAutoFit/>
            </a:bodyPr>
            <a:lstStyle/>
            <a:p>
              <a:r>
                <a:rPr lang="en-US" sz="1050" b="1" dirty="0" smtClean="0"/>
                <a:t>Woohoo!</a:t>
              </a:r>
              <a:endParaRPr lang="en-US" sz="1050" b="1" dirty="0"/>
            </a:p>
          </p:txBody>
        </p:sp>
      </p:grpSp>
      <p:sp>
        <p:nvSpPr>
          <p:cNvPr id="5" name="Title 4"/>
          <p:cNvSpPr>
            <a:spLocks noGrp="1"/>
          </p:cNvSpPr>
          <p:nvPr>
            <p:ph type="title"/>
          </p:nvPr>
        </p:nvSpPr>
        <p:spPr>
          <a:xfrm>
            <a:off x="762000" y="111045"/>
            <a:ext cx="8382000" cy="1143000"/>
          </a:xfrm>
        </p:spPr>
        <p:txBody>
          <a:bodyPr/>
          <a:lstStyle/>
          <a:p>
            <a:r>
              <a:rPr lang="en-US" dirty="0" smtClean="0"/>
              <a:t>Use Results to Stimulate Conversations and as Catalyst for Action</a:t>
            </a:r>
            <a:endParaRPr lang="en-US" dirty="0"/>
          </a:p>
        </p:txBody>
      </p:sp>
      <p:sp>
        <p:nvSpPr>
          <p:cNvPr id="6" name="Content Placeholder 5"/>
          <p:cNvSpPr>
            <a:spLocks noGrp="1"/>
          </p:cNvSpPr>
          <p:nvPr>
            <p:ph idx="1"/>
          </p:nvPr>
        </p:nvSpPr>
        <p:spPr>
          <a:xfrm>
            <a:off x="609600" y="1711511"/>
            <a:ext cx="8305800" cy="4800600"/>
          </a:xfrm>
        </p:spPr>
        <p:txBody>
          <a:bodyPr/>
          <a:lstStyle/>
          <a:p>
            <a:pPr marL="0" indent="0">
              <a:buNone/>
            </a:pPr>
            <a:r>
              <a:rPr lang="en-US" sz="3600" b="1" dirty="0" smtClean="0"/>
              <a:t>Which units, committees, groups could make use of results?</a:t>
            </a:r>
          </a:p>
          <a:p>
            <a:pPr marL="0" indent="0">
              <a:buNone/>
            </a:pPr>
            <a:endParaRPr lang="en-US" dirty="0"/>
          </a:p>
        </p:txBody>
      </p:sp>
    </p:spTree>
    <p:extLst>
      <p:ext uri="{BB962C8B-B14F-4D97-AF65-F5344CB8AC3E}">
        <p14:creationId xmlns:p14="http://schemas.microsoft.com/office/powerpoint/2010/main" val="1663430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3880" y="1219200"/>
            <a:ext cx="8046720" cy="3228778"/>
          </a:xfrm>
          <a:prstGeom prst="rect">
            <a:avLst/>
          </a:prstGeom>
        </p:spPr>
      </p:pic>
      <p:sp>
        <p:nvSpPr>
          <p:cNvPr id="5" name="TextBox 4"/>
          <p:cNvSpPr txBox="1"/>
          <p:nvPr/>
        </p:nvSpPr>
        <p:spPr>
          <a:xfrm>
            <a:off x="563880" y="4655403"/>
            <a:ext cx="8046720" cy="830997"/>
          </a:xfrm>
          <a:prstGeom prst="rect">
            <a:avLst/>
          </a:prstGeom>
          <a:solidFill>
            <a:schemeClr val="tx1">
              <a:lumMod val="85000"/>
              <a:lumOff val="15000"/>
              <a:alpha val="84000"/>
            </a:schemeClr>
          </a:solidFill>
        </p:spPr>
        <p:txBody>
          <a:bodyPr wrap="square" rtlCol="0">
            <a:spAutoFit/>
          </a:bodyPr>
          <a:lstStyle/>
          <a:p>
            <a:pPr algn="ctr"/>
            <a:r>
              <a:rPr lang="en-US" sz="4800" b="1" dirty="0" smtClean="0">
                <a:solidFill>
                  <a:schemeClr val="bg1"/>
                </a:solidFill>
              </a:rPr>
              <a:t>NSSE 2017 RESULTS</a:t>
            </a:r>
            <a:endParaRPr lang="en-US" sz="4800" b="1" dirty="0">
              <a:solidFill>
                <a:schemeClr val="bg1"/>
              </a:solidFill>
            </a:endParaRPr>
          </a:p>
        </p:txBody>
      </p:sp>
    </p:spTree>
    <p:extLst>
      <p:ext uri="{BB962C8B-B14F-4D97-AF65-F5344CB8AC3E}">
        <p14:creationId xmlns:p14="http://schemas.microsoft.com/office/powerpoint/2010/main" val="2053691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Your Institutional Report 2015 –  Step by Step&amp;quot;&quot;/&gt;&lt;property id=&quot;20307&quot; value=&quot;259&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 - &amp;quot;Webinar Goals&amp;quot;&quot;/&gt;&lt;property id=&quot;20307&quot; value=&quot;267&quot;/&gt;&lt;/object&gt;&lt;object type=&quot;3&quot; unique_id=&quot;10006&quot;&gt;&lt;property id=&quot;20148&quot; value=&quot;5&quot;/&gt;&lt;property id=&quot;20300&quot; value=&quot;Slide 4 - &amp;quot;QUICK Overview of the Update Design &amp;amp; Process &amp;quot;&quot;/&gt;&lt;property id=&quot;20307&quot; value=&quot;399&quot;/&gt;&lt;/object&gt;&lt;object type=&quot;3&quot; unique_id=&quot;10007&quot;&gt;&lt;property id=&quot;20148&quot; value=&quot;5&quot;/&gt;&lt;property id=&quot;20300&quot; value=&quot;Slide 5 - &amp;quot;An Updated NSSE&amp;quot;&quot;/&gt;&lt;property id=&quot;20307&quot; value=&quot;411&quot;/&gt;&lt;/object&gt;&lt;object type=&quot;3&quot; unique_id=&quot;10008&quot;&gt;&lt;property id=&quot;20148&quot; value=&quot;5&quot;/&gt;&lt;property id=&quot;20300&quot; value=&quot;Slide 6 - &amp;quot;Design Principles&amp;quot;&quot;/&gt;&lt;property id=&quot;20307&quot; value=&quot;395&quot;/&gt;&lt;/object&gt;&lt;object type=&quot;3&quot; unique_id=&quot;10009&quot;&gt;&lt;property id=&quot;20148&quot; value=&quot;5&quot;/&gt;&lt;property id=&quot;20300&quot; value=&quot;Slide 7 - &amp;quot;Development Process&amp;quot;&quot;/&gt;&lt;property id=&quot;20307&quot; value=&quot;396&quot;/&gt;&lt;/object&gt;&lt;object type=&quot;3&quot; unique_id=&quot;10010&quot;&gt;&lt;property id=&quot;20148&quot; value=&quot;5&quot;/&gt;&lt;property id=&quot;20300&quot; value=&quot;Slide 8 - &amp;quot;NSSE at 13!&amp;quot;&quot;/&gt;&lt;property id=&quot;20307&quot; value=&quot;445&quot;/&gt;&lt;/object&gt;&lt;object type=&quot;3&quot; unique_id=&quot;10011&quot;&gt;&lt;property id=&quot;20148&quot; value=&quot;5&quot;/&gt;&lt;property id=&quot;20300&quot; value=&quot;Slide 9 - &amp;quot;Summary of NSSE Changes&amp;quot;&quot;/&gt;&lt;property id=&quot;20307&quot; value=&quot;413&quot;/&gt;&lt;/object&gt;&lt;object type=&quot;3&quot; unique_id=&quot;10012&quot;&gt;&lt;property id=&quot;20148&quot; value=&quot;5&quot;/&gt;&lt;property id=&quot;20300&quot; value=&quot;Slide 11 - &amp;quot;The Updated NSSE&amp;quot;&quot;/&gt;&lt;property id=&quot;20307&quot; value=&quot;435&quot;/&gt;&lt;/object&gt;&lt;object type=&quot;3&quot; unique_id=&quot;10013&quot;&gt;&lt;property id=&quot;20148&quot; value=&quot;5&quot;/&gt;&lt;property id=&quot;20300&quot; value=&quot;Slide 12 - &amp;quot;The Updated NSSE&amp;quot;&quot;/&gt;&lt;property id=&quot;20307&quot; value=&quot;436&quot;/&gt;&lt;/object&gt;&lt;object type=&quot;3&quot; unique_id=&quot;10014&quot;&gt;&lt;property id=&quot;20148&quot; value=&quot;5&quot;/&gt;&lt;property id=&quot;20300&quot; value=&quot;Slide 13 - &amp;quot;The Updated NSSE&amp;quot;&quot;/&gt;&lt;property id=&quot;20307&quot; value=&quot;437&quot;/&gt;&lt;/object&gt;&lt;object type=&quot;3&quot; unique_id=&quot;10015&quot;&gt;&lt;property id=&quot;20148&quot; value=&quot;5&quot;/&gt;&lt;property id=&quot;20300&quot; value=&quot;Slide 14&quot;/&gt;&lt;property id=&quot;20307&quot; value=&quot;397&quot;/&gt;&lt;/object&gt;&lt;object type=&quot;3&quot; unique_id=&quot;10016&quot;&gt;&lt;property id=&quot;20148&quot; value=&quot;5&quot;/&gt;&lt;property id=&quot;20300&quot; value=&quot;Slide 15 - &amp;quot;guided tour of your Institutional Report 2015 &amp;quot;&quot;/&gt;&lt;property id=&quot;20307&quot; value=&quot;400&quot;/&gt;&lt;/object&gt;&lt;object type=&quot;3&quot; unique_id=&quot;10017&quot;&gt;&lt;property id=&quot;20148&quot; value=&quot;5&quot;/&gt;&lt;property id=&quot;20300&quot; value=&quot;Slide 16 - &amp;quot;Your NSSE binder experience…&amp;quot;&quot;/&gt;&lt;property id=&quot;20307&quot; value=&quot;357&quot;/&gt;&lt;/object&gt;&lt;object type=&quot;3&quot; unique_id=&quot;10018&quot;&gt;&lt;property id=&quot;20148&quot; value=&quot;5&quot;/&gt;&lt;property id=&quot;20300&quot; value=&quot;Slide 17 - &amp;quot;Updated NSSE Institution Interface&amp;quot;&quot;/&gt;&lt;property id=&quot;20307&quot; value=&quot;360&quot;/&gt;&lt;/object&gt;&lt;object type=&quot;3&quot; unique_id=&quot;10019&quot;&gt;&lt;property id=&quot;20148&quot; value=&quot;5&quot;/&gt;&lt;property id=&quot;20300&quot; value=&quot;Slide 19 - &amp;quot;Institutional Report Organization&amp;quot;&quot;/&gt;&lt;property id=&quot;20307&quot; value=&quot;375&quot;/&gt;&lt;/object&gt;&lt;object type=&quot;3&quot; unique_id=&quot;10020&quot;&gt;&lt;property id=&quot;20148&quot; value=&quot;5&quot;/&gt;&lt;property id=&quot;20300&quot; value=&quot;Slide 20 - &amp;quot;Exploring Tab 1&amp;quot;&quot;/&gt;&lt;property id=&quot;20307&quot; value=&quot;260&quot;/&gt;&lt;/object&gt;&lt;object type=&quot;3&quot; unique_id=&quot;10021&quot;&gt;&lt;property id=&quot;20148&quot; value=&quot;5&quot;/&gt;&lt;property id=&quot;20300&quot; value=&quot;Slide 21&quot;/&gt;&lt;property id=&quot;20307&quot; value=&quot;402&quot;/&gt;&lt;/object&gt;&lt;object type=&quot;3&quot; unique_id=&quot;10022&quot;&gt;&lt;property id=&quot;20148&quot; value=&quot;5&quot;/&gt;&lt;property id=&quot;20300&quot; value=&quot;Slide 22 - &amp;quot;(in progress)&amp;quot;&quot;/&gt;&lt;property id=&quot;20307&quot; value=&quot;404&quot;/&gt;&lt;/object&gt;&lt;object type=&quot;3&quot; unique_id=&quot;10023&quot;&gt;&lt;property id=&quot;20148&quot; value=&quot;5&quot;/&gt;&lt;property id=&quot;20300&quot; value=&quot;Slide 23 - &amp;quot;Snapshot&amp;quot;&quot;/&gt;&lt;property id=&quot;20307&quot; value=&quot;415&quot;/&gt;&lt;/object&gt;&lt;object type=&quot;3&quot; unique_id=&quot;10024&quot;&gt;&lt;property id=&quot;20148&quot; value=&quot;5&quot;/&gt;&lt;property id=&quot;20300&quot; value=&quot;Slide 24&quot;/&gt;&lt;property id=&quot;20307&quot; value=&quot;416&quot;/&gt;&lt;/object&gt;&lt;object type=&quot;3&quot; unique_id=&quot;10025&quot;&gt;&lt;property id=&quot;20148&quot; value=&quot;5&quot;/&gt;&lt;property id=&quot;20300&quot; value=&quot;Slide 25&quot;/&gt;&lt;property id=&quot;20307&quot; value=&quot;417&quot;/&gt;&lt;/object&gt;&lt;object type=&quot;3&quot; unique_id=&quot;10026&quot;&gt;&lt;property id=&quot;20148&quot; value=&quot;5&quot;/&gt;&lt;property id=&quot;20300&quot; value=&quot;Slide 26&quot;/&gt;&lt;property id=&quot;20307&quot; value=&quot;418&quot;/&gt;&lt;/object&gt;&lt;object type=&quot;3&quot; unique_id=&quot;10027&quot;&gt;&lt;property id=&quot;20148&quot; value=&quot;5&quot;/&gt;&lt;property id=&quot;20300&quot; value=&quot;Slide 27&quot;/&gt;&lt;property id=&quot;20307&quot; value=&quot;419&quot;/&gt;&lt;/object&gt;&lt;object type=&quot;3&quot; unique_id=&quot;10028&quot;&gt;&lt;property id=&quot;20148&quot; value=&quot;5&quot;/&gt;&lt;property id=&quot;20300&quot; value=&quot;Slide 28 - &amp;quot;(in progress)&amp;quot;&quot;/&gt;&lt;property id=&quot;20307&quot; value=&quot;438&quot;/&gt;&lt;/object&gt;&lt;object type=&quot;3&quot; unique_id=&quot;10029&quot;&gt;&lt;property id=&quot;20148&quot; value=&quot;5&quot;/&gt;&lt;property id=&quot;20300&quot; value=&quot;Slide 29 - &amp;quot;Engagement  Indicators&amp;quot;&quot;/&gt;&lt;property id=&quot;20307&quot; value=&quot;377&quot;/&gt;&lt;/object&gt;&lt;object type=&quot;3&quot; unique_id=&quot;10030&quot;&gt;&lt;property id=&quot;20148&quot; value=&quot;5&quot;/&gt;&lt;property id=&quot;20300&quot; value=&quot;Slide 30&quot;/&gt;&lt;property id=&quot;20307&quot; value=&quot;420&quot;/&gt;&lt;/object&gt;&lt;object type=&quot;3&quot; unique_id=&quot;10031&quot;&gt;&lt;property id=&quot;20148&quot; value=&quot;5&quot;/&gt;&lt;property id=&quot;20300&quot; value=&quot;Slide 31&quot;/&gt;&lt;property id=&quot;20307&quot; value=&quot;421&quot;/&gt;&lt;/object&gt;&lt;object type=&quot;3&quot; unique_id=&quot;10032&quot;&gt;&lt;property id=&quot;20148&quot; value=&quot;5&quot;/&gt;&lt;property id=&quot;20300&quot; value=&quot;Slide 32&quot;/&gt;&lt;property id=&quot;20307&quot; value=&quot;422&quot;/&gt;&lt;/object&gt;&lt;object type=&quot;3&quot; unique_id=&quot;10033&quot;&gt;&lt;property id=&quot;20148&quot; value=&quot;5&quot;/&gt;&lt;property id=&quot;20300&quot; value=&quot;Slide 33 - &amp;quot;Engagement  Indicators&amp;quot;&quot;/&gt;&lt;property id=&quot;20307&quot; value=&quot;423&quot;/&gt;&lt;/object&gt;&lt;object type=&quot;3&quot; unique_id=&quot;10034&quot;&gt;&lt;property id=&quot;20148&quot; value=&quot;5&quot;/&gt;&lt;property id=&quot;20300&quot; value=&quot;Slide 34&quot;/&gt;&lt;property id=&quot;20307&quot; value=&quot;424&quot;/&gt;&lt;/object&gt;&lt;object type=&quot;3&quot; unique_id=&quot;10035&quot;&gt;&lt;property id=&quot;20148&quot; value=&quot;5&quot;/&gt;&lt;property id=&quot;20300&quot; value=&quot;Slide 35&quot;/&gt;&lt;property id=&quot;20307&quot; value=&quot;425&quot;/&gt;&lt;/object&gt;&lt;object type=&quot;3&quot; unique_id=&quot;10036&quot;&gt;&lt;property id=&quot;20148&quot; value=&quot;5&quot;/&gt;&lt;property id=&quot;20300&quot; value=&quot;Slide 36&quot;/&gt;&lt;property id=&quot;20307&quot; value=&quot;426&quot;/&gt;&lt;/object&gt;&lt;object type=&quot;3&quot; unique_id=&quot;10037&quot;&gt;&lt;property id=&quot;20148&quot; value=&quot;5&quot;/&gt;&lt;property id=&quot;20300&quot; value=&quot;Slide 37&quot;/&gt;&lt;property id=&quot;20307&quot; value=&quot;427&quot;/&gt;&lt;/object&gt;&lt;object type=&quot;3&quot; unique_id=&quot;10038&quot;&gt;&lt;property id=&quot;20148&quot; value=&quot;5&quot;/&gt;&lt;property id=&quot;20300&quot; value=&quot;Slide 38&quot;/&gt;&lt;property id=&quot;20307&quot; value=&quot;428&quot;/&gt;&lt;/object&gt;&lt;object type=&quot;3&quot; unique_id=&quot;10039&quot;&gt;&lt;property id=&quot;20148&quot; value=&quot;5&quot;/&gt;&lt;property id=&quot;20300&quot; value=&quot;Slide 40 - &amp;quot;(in progress)&amp;quot;&quot;/&gt;&lt;property id=&quot;20307&quot; value=&quot;439&quot;/&gt;&lt;/object&gt;&lt;object type=&quot;3&quot; unique_id=&quot;10040&quot;&gt;&lt;property id=&quot;20148&quot; value=&quot;5&quot;/&gt;&lt;property id=&quot;20300&quot; value=&quot;Slide 41 - &amp;quot;Frequencies &amp;amp; Statistical Comparisons&amp;quot;&quot;/&gt;&lt;property id=&quot;20307&quot; value=&quot;383&quot;/&gt;&lt;/object&gt;&lt;object type=&quot;3&quot; unique_id=&quot;10041&quot;&gt;&lt;property id=&quot;20148&quot; value=&quot;5&quot;/&gt;&lt;property id=&quot;20300&quot; value=&quot;Slide 42&quot;/&gt;&lt;property id=&quot;20307&quot; value=&quot;429&quot;/&gt;&lt;/object&gt;&lt;object type=&quot;3&quot; unique_id=&quot;10042&quot;&gt;&lt;property id=&quot;20148&quot; value=&quot;5&quot;/&gt;&lt;property id=&quot;20300&quot; value=&quot;Slide 43 - &amp;quot;Frequencies &amp;amp; Statistical Comparisons&amp;quot;&quot;/&gt;&lt;property id=&quot;20307&quot; value=&quot;390&quot;/&gt;&lt;/object&gt;&lt;object type=&quot;3&quot; unique_id=&quot;10043&quot;&gt;&lt;property id=&quot;20148&quot; value=&quot;5&quot;/&gt;&lt;property id=&quot;20300&quot; value=&quot;Slide 44 - &amp;quot;(in progress)&amp;quot;&quot;/&gt;&lt;property id=&quot;20307&quot; value=&quot;440&quot;/&gt;&lt;/object&gt;&lt;object type=&quot;3&quot; unique_id=&quot;10044&quot;&gt;&lt;property id=&quot;20148&quot; value=&quot;5&quot;/&gt;&lt;property id=&quot;20300&quot; value=&quot;Slide 45&quot;/&gt;&lt;property id=&quot;20307&quot; value=&quot;430&quot;/&gt;&lt;/object&gt;&lt;object type=&quot;3&quot; unique_id=&quot;10045&quot;&gt;&lt;property id=&quot;20148&quot; value=&quot;5&quot;/&gt;&lt;property id=&quot;20300&quot; value=&quot;Slide 46&quot;/&gt;&lt;property id=&quot;20307&quot; value=&quot;387&quot;/&gt;&lt;/object&gt;&lt;object type=&quot;3&quot; unique_id=&quot;10046&quot;&gt;&lt;property id=&quot;20148&quot; value=&quot;5&quot;/&gt;&lt;property id=&quot;20300&quot; value=&quot;Slide 47&quot;/&gt;&lt;property id=&quot;20307&quot; value=&quot;388&quot;/&gt;&lt;/object&gt;&lt;object type=&quot;3&quot; unique_id=&quot;10047&quot;&gt;&lt;property id=&quot;20148&quot; value=&quot;5&quot;/&gt;&lt;property id=&quot;20300&quot; value=&quot;Slide 48&quot;/&gt;&lt;property id=&quot;20307&quot; value=&quot;441&quot;/&gt;&lt;/object&gt;&lt;object type=&quot;3&quot; unique_id=&quot;10048&quot;&gt;&lt;property id=&quot;20148&quot; value=&quot;5&quot;/&gt;&lt;property id=&quot;20300&quot; value=&quot;Slide 49&quot;/&gt;&lt;property id=&quot;20307&quot; value=&quot;389&quot;/&gt;&lt;/object&gt;&lt;object type=&quot;3&quot; unique_id=&quot;10049&quot;&gt;&lt;property id=&quot;20148&quot; value=&quot;5&quot;/&gt;&lt;property id=&quot;20300&quot; value=&quot;Slide 50&quot;/&gt;&lt;property id=&quot;20307&quot; value=&quot;391&quot;/&gt;&lt;/object&gt;&lt;object type=&quot;3&quot; unique_id=&quot;10050&quot;&gt;&lt;property id=&quot;20148&quot; value=&quot;5&quot;/&gt;&lt;property id=&quot;20300&quot; value=&quot;Slide 51&quot;/&gt;&lt;property id=&quot;20307&quot; value=&quot;293&quot;/&gt;&lt;/object&gt;&lt;object type=&quot;3&quot; unique_id=&quot;10051&quot;&gt;&lt;property id=&quot;20148&quot; value=&quot;5&quot;/&gt;&lt;property id=&quot;20300&quot; value=&quot;Slide 52 - &amp;quot;Tab I: NSSE &amp;quot;&quot;/&gt;&lt;property id=&quot;20307&quot; value=&quot;332&quot;/&gt;&lt;/object&gt;&lt;object type=&quot;3&quot; unique_id=&quot;10052&quot;&gt;&lt;property id=&quot;20148&quot; value=&quot;5&quot;/&gt;&lt;property id=&quot;20300&quot; value=&quot;Slide 53 - &amp;quot;(in progress)&amp;quot;&quot;/&gt;&lt;property id=&quot;20307&quot; value=&quot;442&quot;/&gt;&lt;/object&gt;&lt;object type=&quot;3&quot; unique_id=&quot;10053&quot;&gt;&lt;property id=&quot;20148&quot; value=&quot;5&quot;/&gt;&lt;property id=&quot;20300&quot; value=&quot;Slide 54&quot;/&gt;&lt;property id=&quot;20307&quot; value=&quot;392&quot;/&gt;&lt;/object&gt;&lt;object type=&quot;3&quot; unique_id=&quot;10054&quot;&gt;&lt;property id=&quot;20148&quot; value=&quot;5&quot;/&gt;&lt;property id=&quot;20300&quot; value=&quot;Slide 55&quot;/&gt;&lt;property id=&quot;20307&quot; value=&quot;443&quot;/&gt;&lt;/object&gt;&lt;object type=&quot;3&quot; unique_id=&quot;10055&quot;&gt;&lt;property id=&quot;20148&quot; value=&quot;5&quot;/&gt;&lt;property id=&quot;20300&quot; value=&quot;Slide 56&quot;/&gt;&lt;property id=&quot;20307&quot; value=&quot;269&quot;/&gt;&lt;/object&gt;&lt;object type=&quot;3&quot; unique_id=&quot;10056&quot;&gt;&lt;property id=&quot;20148&quot; value=&quot;5&quot;/&gt;&lt;property id=&quot;20300&quot; value=&quot;Slide 57 - &amp;quot;Questions About Reporting?&amp;quot;&quot;/&gt;&lt;property id=&quot;20307&quot; value=&quot;373&quot;/&gt;&lt;/object&gt;&lt;object type=&quot;3&quot; unique_id=&quot;10057&quot;&gt;&lt;property id=&quot;20148&quot; value=&quot;5&quot;/&gt;&lt;property id=&quot;20300&quot; value=&quot;Slide 58 - &amp;quot;Additional Resources&amp;quot;&quot;/&gt;&lt;property id=&quot;20307&quot; value=&quot;432&quot;/&gt;&lt;/object&gt;&lt;object type=&quot;3&quot; unique_id=&quot;10058&quot;&gt;&lt;property id=&quot;20148&quot; value=&quot;5&quot;/&gt;&lt;property id=&quot;20300&quot; value=&quot;Slide 59 - &amp;quot;Additional Resources&amp;quot;&quot;/&gt;&lt;property id=&quot;20307&quot; value=&quot;433&quot;/&gt;&lt;/object&gt;&lt;object type=&quot;3&quot; unique_id=&quot;10059&quot;&gt;&lt;property id=&quot;20148&quot; value=&quot;5&quot;/&gt;&lt;property id=&quot;20300&quot; value=&quot;Slide 60 - &amp;quot;Additional Resources&amp;quot;&quot;/&gt;&lt;property id=&quot;20307&quot; value=&quot;431&quot;/&gt;&lt;/object&gt;&lt;object type=&quot;3&quot; unique_id=&quot;10060&quot;&gt;&lt;property id=&quot;20148&quot; value=&quot;5&quot;/&gt;&lt;property id=&quot;20300&quot; value=&quot;Slide 61 - &amp;quot;Exploring Tab 2&amp;quot;&quot;/&gt;&lt;property id=&quot;20307&quot; value=&quot;336&quot;/&gt;&lt;/object&gt;&lt;object type=&quot;3&quot; unique_id=&quot;10061&quot;&gt;&lt;property id=&quot;20148&quot; value=&quot;5&quot;/&gt;&lt;property id=&quot;20300&quot; value=&quot;Slide 62&quot;/&gt;&lt;property id=&quot;20307&quot; value=&quot;337&quot;/&gt;&lt;/object&gt;&lt;object type=&quot;3&quot; unique_id=&quot;10062&quot;&gt;&lt;property id=&quot;20148&quot; value=&quot;5&quot;/&gt;&lt;property id=&quot;20300&quot; value=&quot;Slide 63&quot;/&gt;&lt;property id=&quot;20307&quot; value=&quot;393&quot;/&gt;&lt;/object&gt;&lt;object type=&quot;3&quot; unique_id=&quot;10063&quot;&gt;&lt;property id=&quot;20148&quot; value=&quot;5&quot;/&gt;&lt;property id=&quot;20300&quot; value=&quot;Slide 64 - &amp;quot;Ways Into NSSE – FSSE Data&amp;quot;&quot;/&gt;&lt;property id=&quot;20307&quot; value=&quot;338&quot;/&gt;&lt;/object&gt;&lt;object type=&quot;3&quot; unique_id=&quot;10064&quot;&gt;&lt;property id=&quot;20148&quot; value=&quot;5&quot;/&gt;&lt;property id=&quot;20300&quot; value=&quot;Slide 65 - &amp;quot;Exploring Tab 3&amp;quot;&quot;/&gt;&lt;property id=&quot;20307&quot; value=&quot;339&quot;/&gt;&lt;/object&gt;&lt;object type=&quot;3&quot; unique_id=&quot;10065&quot;&gt;&lt;property id=&quot;20148&quot; value=&quot;5&quot;/&gt;&lt;property id=&quot;20300&quot; value=&quot;Slide 66&quot;/&gt;&lt;property id=&quot;20307&quot; value=&quot;340&quot;/&gt;&lt;/object&gt;&lt;object type=&quot;3&quot; unique_id=&quot;10066&quot;&gt;&lt;property id=&quot;20148&quot; value=&quot;5&quot;/&gt;&lt;property id=&quot;20300&quot; value=&quot;Slide 67&quot;/&gt;&lt;property id=&quot;20307&quot; value=&quot;341&quot;/&gt;&lt;/object&gt;&lt;object type=&quot;3&quot; unique_id=&quot;10067&quot;&gt;&lt;property id=&quot;20148&quot; value=&quot;5&quot;/&gt;&lt;property id=&quot;20300&quot; value=&quot;Slide 68&quot;/&gt;&lt;property id=&quot;20307&quot; value=&quot;342&quot;/&gt;&lt;/object&gt;&lt;object type=&quot;3&quot; unique_id=&quot;10068&quot;&gt;&lt;property id=&quot;20148&quot; value=&quot;5&quot;/&gt;&lt;property id=&quot;20300&quot; value=&quot;Slide 69&quot;/&gt;&lt;property id=&quot;20307&quot; value=&quot;343&quot;/&gt;&lt;/object&gt;&lt;object type=&quot;3&quot; unique_id=&quot;10069&quot;&gt;&lt;property id=&quot;20148&quot; value=&quot;5&quot;/&gt;&lt;property id=&quot;20300&quot; value=&quot;Slide 70&quot;/&gt;&lt;property id=&quot;20307&quot; value=&quot;344&quot;/&gt;&lt;/object&gt;&lt;object type=&quot;3&quot; unique_id=&quot;10070&quot;&gt;&lt;property id=&quot;20148&quot; value=&quot;5&quot;/&gt;&lt;property id=&quot;20300&quot; value=&quot;Slide 71&quot;/&gt;&lt;property id=&quot;20307&quot; value=&quot;444&quot;/&gt;&lt;/object&gt;&lt;object type=&quot;3&quot; unique_id=&quot;10071&quot;&gt;&lt;property id=&quot;20148&quot; value=&quot;5&quot;/&gt;&lt;property id=&quot;20300&quot; value=&quot;Slide 72&quot;/&gt;&lt;property id=&quot;20307&quot; value=&quot;345&quot;/&gt;&lt;/object&gt;&lt;object type=&quot;3&quot; unique_id=&quot;10072&quot;&gt;&lt;property id=&quot;20148&quot; value=&quot;5&quot;/&gt;&lt;property id=&quot;20300&quot; value=&quot;Slide 73 - &amp;quot;Making the Most of Data – Sharing Results and Taking Action&amp;quot;&quot;/&gt;&lt;property id=&quot;20307&quot; value=&quot;347&quot;/&gt;&lt;/object&gt;&lt;object type=&quot;3&quot; unique_id=&quot;10073&quot;&gt;&lt;property id=&quot;20148&quot; value=&quot;5&quot;/&gt;&lt;property id=&quot;20300&quot; value=&quot;Slide 74 - &amp;quot;Collective Wisdom from Users:  Moving from Data to Action&amp;quot;&quot;/&gt;&lt;property id=&quot;20307&quot; value=&quot;446&quot;/&gt;&lt;/object&gt;&lt;object type=&quot;3&quot; unique_id=&quot;10074&quot;&gt;&lt;property id=&quot;20148&quot; value=&quot;5&quot;/&gt;&lt;property id=&quot;20300&quot; value=&quot;Slide 75 - &amp;quot;Institutional Example:  Winthrop University&amp;quot;&quot;/&gt;&lt;property id=&quot;20307&quot; value=&quot;348&quot;/&gt;&lt;/object&gt;&lt;object type=&quot;3&quot; unique_id=&quot;10075&quot;&gt;&lt;property id=&quot;20148&quot; value=&quot;5&quot;/&gt;&lt;property id=&quot;20300&quot; value=&quot;Slide 76 - &amp;quot;Institutional Example:  University of Massachusetts Lowell&amp;quot;&quot;/&gt;&lt;property id=&quot;20307&quot; value=&quot;365&quot;/&gt;&lt;/object&gt;&lt;object type=&quot;3&quot; unique_id=&quot;10076&quot;&gt;&lt;property id=&quot;20148&quot; value=&quot;5&quot;/&gt;&lt;property id=&quot;20300&quot; value=&quot;Slide 77 - &amp;quot;Displaying Your Results&amp;quot;&quot;/&gt;&lt;property id=&quot;20307&quot; value=&quot;353&quot;/&gt;&lt;/object&gt;&lt;object type=&quot;3&quot; unique_id=&quot;10077&quot;&gt;&lt;property id=&quot;20148&quot; value=&quot;5&quot;/&gt;&lt;property id=&quot;20300&quot; value=&quot;Slide 78 - &amp;quot;Beyond Your Reports….&amp;quot;&quot;/&gt;&lt;property id=&quot;20307&quot; value=&quot;368&quot;/&gt;&lt;/object&gt;&lt;object type=&quot;3&quot; unique_id=&quot;10078&quot;&gt;&lt;property id=&quot;20148&quot; value=&quot;5&quot;/&gt;&lt;property id=&quot;20300&quot; value=&quot;Slide 79 - &amp;quot;For More Information...  Jillian Kinzie jikinzie@indiana.edu (812-856-1430)  Bob Gonyea rgonyea@indiana.edu  (812-&quot;/&gt;&lt;property id=&quot;20307&quot; value=&quot;356&quot;/&gt;&lt;/object&gt;&lt;object type=&quot;3&quot; unique_id=&quot;10079&quot;&gt;&lt;property id=&quot;20148&quot; value=&quot;5&quot;/&gt;&lt;property id=&quot;20300&quot; value=&quot;Slide 80 - &amp;quot;Registration Open for NSSE 2016&amp;quot;&quot;/&gt;&lt;property id=&quot;20307&quot; value=&quot;394&quot;/&gt;&lt;/object&gt;&lt;object type=&quot;3&quot; unique_id=&quot;10903&quot;&gt;&lt;property id=&quot;20148&quot; value=&quot;5&quot;/&gt;&lt;property id=&quot;20300&quot; value=&quot;Slide 10 - &amp;quot;Student Engagement&amp;quot;&quot;/&gt;&lt;property id=&quot;20307&quot; value=&quot;447&quot;/&gt;&lt;/object&gt;&lt;object type=&quot;3&quot; unique_id=&quot;11314&quot;&gt;&lt;property id=&quot;20148&quot; value=&quot;5&quot;/&gt;&lt;property id=&quot;20300&quot; value=&quot;Slide 18 - &amp;quot;Online Tools – Share &amp;amp; Generate Reports!&amp;quot;&quot;/&gt;&lt;property id=&quot;20307&quot; value=&quot;448&quot;/&gt;&lt;/object&gt;&lt;object type=&quot;3&quot; unique_id=&quot;11316&quot;&gt;&lt;property id=&quot;20148&quot; value=&quot;5&quot;/&gt;&lt;property id=&quot;20300&quot; value=&quot;Slide 39&quot;/&gt;&lt;property id=&quot;20307&quot; value=&quot;449&quot;/&gt;&lt;/object&gt;&lt;/object&gt;&lt;object type=&quot;8&quot; unique_id=&quot;10162&quot;&gt;&lt;/object&gt;&lt;/object&gt;&lt;/database&gt;"/>
  <p:tag name="SECTOMILLISECCONVERTED" val="1"/>
</p:tagLst>
</file>

<file path=ppt/theme/theme1.xml><?xml version="1.0" encoding="utf-8"?>
<a:theme xmlns:a="http://schemas.openxmlformats.org/drawingml/2006/main" name="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07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2007NSSETemplate">
  <a:themeElements>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07NSSETemplate">
      <a:majorFont>
        <a:latin typeface="Tahoma"/>
        <a:ea typeface="Osaka"/>
        <a:cs typeface=""/>
      </a:majorFont>
      <a:minorFont>
        <a:latin typeface="Tahom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07NSS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07NSS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07NSS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07NSS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07NSS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07NSSE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07NSS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07NSS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07NSS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07NSS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07NSS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07NSS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8534</TotalTime>
  <Words>1261</Words>
  <Application>Microsoft Office PowerPoint</Application>
  <PresentationFormat>On-screen Show (4:3)</PresentationFormat>
  <Paragraphs>242</Paragraphs>
  <Slides>42</Slides>
  <Notes>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42</vt:i4>
      </vt:variant>
    </vt:vector>
  </HeadingPairs>
  <TitlesOfParts>
    <vt:vector size="57" baseType="lpstr">
      <vt:lpstr>Arial</vt:lpstr>
      <vt:lpstr>Calibri</vt:lpstr>
      <vt:lpstr>Frutiger Linotype</vt:lpstr>
      <vt:lpstr>Gill Sans</vt:lpstr>
      <vt:lpstr>Lucida Grande</vt:lpstr>
      <vt:lpstr>Osaka</vt:lpstr>
      <vt:lpstr>Tahoma</vt:lpstr>
      <vt:lpstr>Times New Roman</vt:lpstr>
      <vt:lpstr>Wingdings</vt:lpstr>
      <vt:lpstr>ヒラギノ角ゴ Pro W3</vt:lpstr>
      <vt:lpstr>ヒラギノ角ゴ ProN W3</vt:lpstr>
      <vt:lpstr>ヒラギノ角ゴ ProN W6</vt:lpstr>
      <vt:lpstr>NSSETemplate</vt:lpstr>
      <vt:lpstr>1_2007NSSETemplate</vt:lpstr>
      <vt:lpstr>2_2007NSSETemplate</vt:lpstr>
      <vt:lpstr>PowerPoint Presentation</vt:lpstr>
      <vt:lpstr>Workshop Goals</vt:lpstr>
      <vt:lpstr>Part I – NSSE Overview and Manchester university results</vt:lpstr>
      <vt:lpstr>Focus on Student Engagement</vt:lpstr>
      <vt:lpstr>Reminders about our Purpose:  Student Engagement &amp; Success for All</vt:lpstr>
      <vt:lpstr>PowerPoint Presentation</vt:lpstr>
      <vt:lpstr>Many Ways to Use Results What to look at and how to look at it </vt:lpstr>
      <vt:lpstr>Use Results to Stimulate Conversations and as Catalyst for Action</vt:lpstr>
      <vt:lpstr>PowerPoint Presentation</vt:lpstr>
      <vt:lpstr>PowerPoint Presentation</vt:lpstr>
      <vt:lpstr>PowerPoint Presentation</vt:lpstr>
      <vt:lpstr>Time Spent Preparing for Class</vt:lpstr>
      <vt:lpstr>Coming to Class Unprepared</vt:lpstr>
      <vt:lpstr>Using Learning Support Services</vt:lpstr>
      <vt:lpstr>Institution emphasizes attending events that address important social, economic, or political issues</vt:lpstr>
      <vt:lpstr>Large Group Discussion</vt:lpstr>
      <vt:lpstr>Part II –  High-Impact Practices</vt:lpstr>
      <vt:lpstr>HIP origins</vt:lpstr>
      <vt:lpstr>PowerPoint Presentation</vt:lpstr>
      <vt:lpstr>Some Educational Activities are Unusually Effective</vt:lpstr>
      <vt:lpstr>The HIP Challenge</vt:lpstr>
      <vt:lpstr>Eight Key Elements of High-Impact Practices</vt:lpstr>
      <vt:lpstr>HIPs: What We Know for Sure</vt:lpstr>
      <vt:lpstr>PowerPoint Presentation</vt:lpstr>
      <vt:lpstr>HIPs: What We Know for Sure</vt:lpstr>
      <vt:lpstr>HIPs: More of What We Know for Sure</vt:lpstr>
      <vt:lpstr>HIPs Vary by Major</vt:lpstr>
      <vt:lpstr>Discuss with Colleagues Within Your Department or Unit</vt:lpstr>
      <vt:lpstr>High-Impact Practices in NSSE</vt:lpstr>
      <vt:lpstr>HIP Participation at Manchester</vt:lpstr>
      <vt:lpstr>HIP Participation at Manchester</vt:lpstr>
      <vt:lpstr>HIP Participation at Manchester</vt:lpstr>
      <vt:lpstr>HIP Participation at Manchester</vt:lpstr>
      <vt:lpstr>HIP Participation at Manchester</vt:lpstr>
      <vt:lpstr>HIP Participation at Manchester</vt:lpstr>
      <vt:lpstr>HIP Participation at Manchester</vt:lpstr>
      <vt:lpstr>HIP Participation at Manchester</vt:lpstr>
      <vt:lpstr>Part III –  Applications at Manchester university</vt:lpstr>
      <vt:lpstr>Eight Key Elements of High-Impact Practices</vt:lpstr>
      <vt:lpstr>Discuss with Colleagues from a Different Department or Unit</vt:lpstr>
      <vt:lpstr>Collective Wisdom from Users:  Moving from Data to Action</vt:lpstr>
      <vt:lpstr> For More Information...  Bob Gonyea rgonyea@indiana.edu 812-856-3014  Our blog: NSSEsightings.indiana.edu  Follow us on Twitter and Facebook: @NSSEsurvey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butlertn</dc:creator>
  <cp:lastModifiedBy>Johnson, Rebecca E.</cp:lastModifiedBy>
  <cp:revision>940</cp:revision>
  <cp:lastPrinted>2016-08-30T14:55:27Z</cp:lastPrinted>
  <dcterms:created xsi:type="dcterms:W3CDTF">2011-07-08T18:46:27Z</dcterms:created>
  <dcterms:modified xsi:type="dcterms:W3CDTF">2017-11-09T20:27:16Z</dcterms:modified>
</cp:coreProperties>
</file>